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33" r:id="rId5"/>
    <p:sldId id="2535" r:id="rId6"/>
    <p:sldId id="2536" r:id="rId7"/>
    <p:sldId id="2538" r:id="rId8"/>
    <p:sldId id="2531" r:id="rId9"/>
    <p:sldId id="2548" r:id="rId10"/>
    <p:sldId id="2551" r:id="rId11"/>
    <p:sldId id="2541" r:id="rId12"/>
    <p:sldId id="2542" r:id="rId13"/>
    <p:sldId id="2544" r:id="rId14"/>
    <p:sldId id="271" r:id="rId15"/>
    <p:sldId id="2550" r:id="rId16"/>
    <p:sldId id="276" r:id="rId17"/>
    <p:sldId id="2543" r:id="rId18"/>
    <p:sldId id="254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7733" autoAdjust="0"/>
  </p:normalViewPr>
  <p:slideViewPr>
    <p:cSldViewPr snapToGrid="0" snapToObjects="1" showGuides="1">
      <p:cViewPr varScale="1">
        <p:scale>
          <a:sx n="66" d="100"/>
          <a:sy n="66" d="100"/>
        </p:scale>
        <p:origin x="1109" y="62"/>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6/9/2021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6/9/2021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for this project came from when I used to rent this really amazing </a:t>
            </a:r>
            <a:r>
              <a:rPr lang="en-US" dirty="0" err="1"/>
              <a:t>firewatch</a:t>
            </a:r>
            <a:r>
              <a:rPr lang="en-US" dirty="0"/>
              <a:t> tower &amp; cabin with friends every summer. It’s about a mile above sea level on Bear Basin Butte and it’s amazing! One of my favorite things was this really cool instrument….you can see it here, the Osborne Fire Finder. It had a topographical map of the surrounding 360-degree area in it and the fire lookouts used to use it to sight smoke and estimate the altitude and distance to the fire. </a:t>
            </a:r>
          </a:p>
        </p:txBody>
      </p:sp>
      <p:sp>
        <p:nvSpPr>
          <p:cNvPr id="4" name="Slide Number Placeholder 3"/>
          <p:cNvSpPr>
            <a:spLocks noGrp="1"/>
          </p:cNvSpPr>
          <p:nvPr>
            <p:ph type="sldNum" sz="quarter" idx="5"/>
          </p:nvPr>
        </p:nvSpPr>
        <p:spPr/>
        <p:txBody>
          <a:bodyPr/>
          <a:lstStyle/>
          <a:p>
            <a:fld id="{3CFA0038-7055-434C-B6C4-B8C69565C600}" type="slidenum">
              <a:rPr lang="en-US" smtClean="0"/>
              <a:t>1</a:t>
            </a:fld>
            <a:endParaRPr lang="en-US" dirty="0"/>
          </a:p>
        </p:txBody>
      </p:sp>
    </p:spTree>
    <p:extLst>
      <p:ext uri="{BB962C8B-B14F-4D97-AF65-F5344CB8AC3E}">
        <p14:creationId xmlns:p14="http://schemas.microsoft.com/office/powerpoint/2010/main" val="17659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those false positives are clouds and smoky haze….you can see some examples here.</a:t>
            </a:r>
          </a:p>
          <a:p>
            <a:r>
              <a:rPr lang="en-US" dirty="0"/>
              <a:t>So basically the model has gotten good at recognizing smoke generally, but it needs to get better at distinguishing clouds from smoke plumes, and recognizing these distinctive plumes of smoke of a fire starting rather than the more dispersed smoke that collects in areas where there are active fires.</a:t>
            </a:r>
          </a:p>
          <a:p>
            <a:r>
              <a:rPr lang="en-US" dirty="0"/>
              <a:t>Our next model will be much better, but unfortunately we didn’t have time to train it for today </a:t>
            </a:r>
            <a:r>
              <a:rPr lang="en-US" dirty="0">
                <a:sym typeface="Wingdings" panose="05000000000000000000" pitchFamily="2" charset="2"/>
              </a:rPr>
              <a:t></a:t>
            </a:r>
          </a:p>
          <a:p>
            <a:r>
              <a:rPr lang="en-US" dirty="0">
                <a:sym typeface="Wingdings" panose="05000000000000000000" pitchFamily="2" charset="2"/>
              </a:rPr>
              <a:t>But the model is just one part of our prototype – now Michael will talk a bit about the overall system and how it is architected…..</a:t>
            </a:r>
            <a:r>
              <a:rPr lang="en-US" dirty="0"/>
              <a:t> </a:t>
            </a:r>
          </a:p>
        </p:txBody>
      </p:sp>
      <p:sp>
        <p:nvSpPr>
          <p:cNvPr id="4" name="Slide Number Placeholder 3"/>
          <p:cNvSpPr>
            <a:spLocks noGrp="1"/>
          </p:cNvSpPr>
          <p:nvPr>
            <p:ph type="sldNum" sz="quarter" idx="5"/>
          </p:nvPr>
        </p:nvSpPr>
        <p:spPr/>
        <p:txBody>
          <a:bodyPr/>
          <a:lstStyle/>
          <a:p>
            <a:fld id="{3CFA0038-7055-434C-B6C4-B8C69565C600}" type="slidenum">
              <a:rPr lang="en-US" smtClean="0"/>
              <a:t>10</a:t>
            </a:fld>
            <a:endParaRPr lang="en-US" dirty="0"/>
          </a:p>
        </p:txBody>
      </p:sp>
    </p:spTree>
    <p:extLst>
      <p:ext uri="{BB962C8B-B14F-4D97-AF65-F5344CB8AC3E}">
        <p14:creationId xmlns:p14="http://schemas.microsoft.com/office/powerpoint/2010/main" val="966897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3BEC92D-C8E2-4A8F-BF2D-75109D630128}" type="slidenum">
              <a:rPr lang="en-US" smtClean="0"/>
              <a:t>11</a:t>
            </a:fld>
            <a:endParaRPr lang="en-US" dirty="0"/>
          </a:p>
        </p:txBody>
      </p:sp>
    </p:spTree>
    <p:extLst>
      <p:ext uri="{BB962C8B-B14F-4D97-AF65-F5344CB8AC3E}">
        <p14:creationId xmlns:p14="http://schemas.microsoft.com/office/powerpoint/2010/main" val="1914022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Go to </a:t>
            </a:r>
            <a:r>
              <a:rPr lang="en-US" dirty="0" err="1"/>
              <a:t>AlertWIldfire</a:t>
            </a:r>
            <a:r>
              <a:rPr lang="en-US" dirty="0"/>
              <a:t> North Coast website and show the Deerhorn webcam page…”The idea is that a neural net like ours could monitor all these camera feeds and alert Wildfire professional when a potential wildfire is detected.”</a:t>
            </a:r>
          </a:p>
          <a:p>
            <a:pPr marL="228600" indent="-228600">
              <a:buAutoNum type="arabicPeriod"/>
            </a:pPr>
            <a:r>
              <a:rPr lang="en-US" dirty="0"/>
              <a:t>Go to our Wildfire Detection page and click “Monitor Deerhorn camera”….”Let’s see if there’s any fire on the Deerhorn camera near Margaret today. Now, if we were an Alert Wildfire network partner we could directly download the video and image files, but since we are not we have to web scrape the camera images.”</a:t>
            </a:r>
          </a:p>
          <a:p>
            <a:pPr marL="685800" lvl="1" indent="-228600">
              <a:buFont typeface="Arial" panose="020B0604020202020204" pitchFamily="34" charset="0"/>
              <a:buChar char="•"/>
            </a:pPr>
            <a:r>
              <a:rPr lang="en-US" dirty="0"/>
              <a:t>Hopefully, it doesn’t return any smoke predictions.</a:t>
            </a:r>
          </a:p>
          <a:p>
            <a:pPr marL="1143000" lvl="2" indent="-228600">
              <a:buFont typeface="Arial" panose="020B0604020202020204" pitchFamily="34" charset="0"/>
              <a:buChar char="•"/>
            </a:pPr>
            <a:r>
              <a:rPr lang="en-US" dirty="0"/>
              <a:t>Unfortunately, it may return a false positive or two depending on the time of the day…..how does it test out now?</a:t>
            </a:r>
          </a:p>
          <a:p>
            <a:pPr marL="228600" lvl="0" indent="-228600">
              <a:buFont typeface="Arial" panose="020B0604020202020204" pitchFamily="34" charset="0"/>
              <a:buAutoNum type="arabicPeriod" startAt="3"/>
            </a:pPr>
            <a:r>
              <a:rPr lang="en-US" dirty="0"/>
              <a:t>“Now let’s see how the system does with a real fire……this is a sequence of images from the Lilac Fire, a fire that broke out near San Diego in 2017 that burned 4,100 acres, destroyed 157 structures and cost $9M in property damage and firefighting expenses……” Can show the Wildfire map for 2017 with the Lilac fire on it.</a:t>
            </a:r>
          </a:p>
          <a:p>
            <a:pPr marL="228600" lvl="0" indent="-228600">
              <a:buFont typeface="Arial" panose="020B0604020202020204" pitchFamily="34" charset="0"/>
              <a:buAutoNum type="arabicPeriod" startAt="3"/>
            </a:pPr>
            <a:r>
              <a:rPr lang="en-US" dirty="0"/>
              <a:t>Show Lilac video</a:t>
            </a:r>
          </a:p>
          <a:p>
            <a:pPr marL="228600" lvl="0" indent="-228600">
              <a:buFont typeface="Arial" panose="020B0604020202020204" pitchFamily="34" charset="0"/>
              <a:buAutoNum type="arabicPeriod" startAt="3"/>
            </a:pPr>
            <a:r>
              <a:rPr lang="en-US" dirty="0"/>
              <a:t>Click “Evaluate Lilac Fire”…</a:t>
            </a:r>
          </a:p>
          <a:p>
            <a:pPr marL="685800" lvl="1" indent="-228600">
              <a:buFont typeface="Arial" panose="020B0604020202020204" pitchFamily="34" charset="0"/>
              <a:buAutoNum type="arabicPeriod" startAt="3"/>
            </a:pPr>
            <a:r>
              <a:rPr lang="en-US" dirty="0"/>
              <a:t>Hopefully it just highlights the two </a:t>
            </a:r>
            <a:r>
              <a:rPr lang="en-US" dirty="0" err="1"/>
              <a:t>subimages</a:t>
            </a:r>
            <a:r>
              <a:rPr lang="en-US" dirty="0"/>
              <a:t> where there is active smoke.</a:t>
            </a:r>
          </a:p>
          <a:p>
            <a:pPr marL="228600" lvl="0" indent="-228600">
              <a:buFont typeface="Arial" panose="020B0604020202020204" pitchFamily="34" charset="0"/>
              <a:buChar char="•"/>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4056186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dirty="0"/>
          </a:p>
        </p:txBody>
      </p:sp>
    </p:spTree>
    <p:extLst>
      <p:ext uri="{BB962C8B-B14F-4D97-AF65-F5344CB8AC3E}">
        <p14:creationId xmlns:p14="http://schemas.microsoft.com/office/powerpoint/2010/main" val="118256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trained and validated several different versions of this neural net…..V1 is at the bottom, V4 at the top.</a:t>
            </a:r>
          </a:p>
          <a:p>
            <a:r>
              <a:rPr lang="en-US" dirty="0"/>
              <a:t>We increased the size  of our training dataset from one version to the next and tried different tuning parameters.</a:t>
            </a:r>
          </a:p>
          <a:p>
            <a:r>
              <a:rPr lang="en-US" dirty="0"/>
              <a:t>We got generally good training &amp; validation accuracy, but were unable to train with our final version of the dataset because we couldn’t enough machine resources to. Unfortunately, this final dataset would have addressed an issue that our current model is having with false positives……</a:t>
            </a:r>
          </a:p>
          <a:p>
            <a:r>
              <a:rPr lang="en-US" dirty="0"/>
              <a:t>, </a:t>
            </a:r>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extLst>
      <p:ext uri="{BB962C8B-B14F-4D97-AF65-F5344CB8AC3E}">
        <p14:creationId xmlns:p14="http://schemas.microsoft.com/office/powerpoint/2010/main" val="254126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that I was able to rent this place was because traditional </a:t>
            </a:r>
            <a:r>
              <a:rPr lang="en-US" dirty="0" err="1"/>
              <a:t>firewatch</a:t>
            </a:r>
            <a:r>
              <a:rPr lang="en-US" dirty="0"/>
              <a:t> towers with human lookouts have been replaced with technology and remote monitoring. California had 660 fire lookouts back in the day. But since the 1990’s most of them have been phased out except for 38 of them which remain in operation mostly up in our Northern forests.</a:t>
            </a:r>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391412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technologies is ALERT Wildfire. They have about 800 pan-tilt-zoom cameras for </a:t>
            </a:r>
            <a:r>
              <a:rPr lang="en-US" dirty="0" err="1"/>
              <a:t>firewatching</a:t>
            </a:r>
            <a:r>
              <a:rPr lang="en-US" dirty="0"/>
              <a:t>. The public can monitor these cameras and send notifications if they spot a potential wildfire. And Wildfire professionals operate these cameras in patrol mode, pointing them in different directions. You can get latitudes and longitudes and distances to spotted incidents using this tool, and you can view recent timelapse video which really helps in identifying wildfire ignition events. One of the Fire Chiefs in SoCal working closely with ALERT Wildfire says that this system can shave off 20 minutes to an hour of the time it takes for his initial response to a fire.</a:t>
            </a: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207672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 system is good for verifying 911 wildfire calls &amp; monitoring fires, it still relies on people to report these initial sightings. So even though Wildfire professionals, like this fellow here, use the ALERT Wildfire cameras to verify, locate and monitor fires, they would have to be constantly staring at every camera if they wanted to spot new wildfires breaking out.. This is a great task for a computer. So we thought we would try and see if we could apply machine learning to this problem, and automate the early detection of wildfires to alert the humans……</a:t>
            </a:r>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246881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do that, first we had to get image data….</a:t>
            </a:r>
          </a:p>
          <a:p>
            <a:r>
              <a:rPr lang="en-US" dirty="0"/>
              <a:t>And we needed lots of it because these camera images are large and complex, with tons of different features (rocks, buildings, power poles, clouds, trees, hills, sky, lakes, cars, smoke, haze, reflections, shadows, birds, satellite dishes, roads, etc.) but what we wanted to train the deep learning algorithm to do was to identify the very beginning of a wildfire where you have the very small, definitive plume of smoke starting to form. If you look at this split up image you can see all kinds of stuff…..but there in tile 52 is the distinctive plume of smoke that we wanted to train it to recognize. </a:t>
            </a:r>
          </a:p>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35537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found a couple of good resources of image data to help get us started…..the High Performance Wireless Research &amp; Education Network or HPWREN, and Open Climate Tech. So we basically started out with 16,000 no smoke images and 2,300 smoke images to feed our neural net. But we needed a balanced dataset in order to train the neural net without bias, and we needed 299x299 pixel images to feed the neural net. If we resized the full images down to 299x299 pixels, the plume of smoke would be so small that the neural net would never be able to identify it. So we wrote a program that took these 2,300 full size images and turned them into 16,000  smaller images by shifting and flipping them. You can see here the central camera image annotating the tiny smoke plume – and if you look at the surrounding images you can see the </a:t>
            </a:r>
            <a:r>
              <a:rPr lang="en-US" dirty="0" err="1"/>
              <a:t>subimages</a:t>
            </a:r>
            <a:r>
              <a:rPr lang="en-US" dirty="0"/>
              <a:t> that we extracted from it. This gives the neural net more examples of smoke plumes to learn from and helps it to recognize them in a more flexible, context-free manner.</a:t>
            </a:r>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158037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way it works is we grab an image, like this one from the beginning of the Whittier fire sequence.</a:t>
            </a:r>
          </a:p>
          <a:p>
            <a:r>
              <a:rPr lang="en-US" dirty="0"/>
              <a:t>We then split those images into 299x299 </a:t>
            </a:r>
            <a:r>
              <a:rPr lang="en-US" dirty="0" err="1"/>
              <a:t>subimages</a:t>
            </a:r>
            <a:r>
              <a:rPr lang="en-US" dirty="0"/>
              <a:t> and pass them to our convolutional neural net one at a time.</a:t>
            </a:r>
          </a:p>
          <a:p>
            <a:r>
              <a:rPr lang="en-US" dirty="0"/>
              <a:t>The convolution layer of the neural net filters them to find basic features (like edges, lines, shadows, etc.), that it passes to the </a:t>
            </a:r>
            <a:r>
              <a:rPr lang="en-US" dirty="0" err="1"/>
              <a:t>ReLU</a:t>
            </a:r>
            <a:r>
              <a:rPr lang="en-US" dirty="0"/>
              <a:t> layer which transforms them and output them to a pooling layer where they are condensed. These are then passed to another convolution layer and this all happens again and again…..each time the neural net is learning higher-level features….where the first layers were detecting very basic shapes, the later layers can detect combinations of shapes – basically objects/things. The classification layers then flatten all of that data and learn to associate the learned shapes with the actual classification objects –in our case outputting the probability percentage of the image containing smoke or not..</a:t>
            </a:r>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344828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dealing with really complex images containing a ton of different features (rocks, buildings, clouds, etc.), we decided to leverage  </a:t>
            </a:r>
            <a:r>
              <a:rPr lang="en-US" dirty="0" err="1"/>
              <a:t>Xception</a:t>
            </a:r>
            <a:r>
              <a:rPr lang="en-US" dirty="0"/>
              <a:t> in our neural net architecture. </a:t>
            </a:r>
            <a:r>
              <a:rPr lang="en-US" dirty="0" err="1"/>
              <a:t>Xception</a:t>
            </a:r>
            <a:r>
              <a:rPr lang="en-US" dirty="0"/>
              <a:t> is a </a:t>
            </a:r>
            <a:r>
              <a:rPr lang="en-US" dirty="0" err="1"/>
              <a:t>cnn</a:t>
            </a:r>
            <a:r>
              <a:rPr lang="en-US" dirty="0"/>
              <a:t> that was trained on over 1.2 million images from the </a:t>
            </a:r>
            <a:r>
              <a:rPr lang="en-US" dirty="0" err="1"/>
              <a:t>Imagenet</a:t>
            </a:r>
            <a:r>
              <a:rPr lang="en-US" dirty="0"/>
              <a:t> database and can recognize over a thousand different objects like ships, motor scooters, mushrooms, cats and whatnot.. We decided to use it for our feature extraction layers, and we added on a few final layers to do the classification. So our neural looks like this: If you look at the functional layer, it actually contains </a:t>
            </a:r>
            <a:r>
              <a:rPr lang="en-US" dirty="0" err="1"/>
              <a:t>Xception</a:t>
            </a:r>
            <a:r>
              <a:rPr lang="en-US" dirty="0"/>
              <a:t>, which has 36 convolutional layers.</a:t>
            </a:r>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2174568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several versions of our neural net and here you can see true accuracy improved from 90.76 to 93.49 to 94.66.</a:t>
            </a:r>
          </a:p>
          <a:p>
            <a:r>
              <a:rPr lang="en-US" dirty="0"/>
              <a:t>The the false negatives, the cases where the model doesn’t recognize an actual early ignition event, were too high to start. So we focused on bringing that down with subsequent training runs, which we did a good job with. But the false positive rate is still too high. Even though we have improved the false positive rate, 1 out of 20 images without early ignition events still get flagged as having them……</a:t>
            </a:r>
          </a:p>
        </p:txBody>
      </p:sp>
      <p:sp>
        <p:nvSpPr>
          <p:cNvPr id="4" name="Slide Number Placeholder 3"/>
          <p:cNvSpPr>
            <a:spLocks noGrp="1"/>
          </p:cNvSpPr>
          <p:nvPr>
            <p:ph type="sldNum" sz="quarter" idx="5"/>
          </p:nvPr>
        </p:nvSpPr>
        <p:spPr/>
        <p:txBody>
          <a:bodyPr/>
          <a:lstStyle/>
          <a:p>
            <a:fld id="{3CFA0038-7055-434C-B6C4-B8C69565C600}" type="slidenum">
              <a:rPr lang="en-US" smtClean="0"/>
              <a:t>9</a:t>
            </a:fld>
            <a:endParaRPr lang="en-US" dirty="0"/>
          </a:p>
        </p:txBody>
      </p:sp>
    </p:spTree>
    <p:extLst>
      <p:ext uri="{BB962C8B-B14F-4D97-AF65-F5344CB8AC3E}">
        <p14:creationId xmlns:p14="http://schemas.microsoft.com/office/powerpoint/2010/main" val="210101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4272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3474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86509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1181346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850829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86122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50662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0" y="0"/>
            <a:ext cx="121793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272073" y="1857374"/>
            <a:ext cx="5445858" cy="2335823"/>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272073" y="4174453"/>
            <a:ext cx="5445858" cy="666138"/>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 name="Titl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7EBF9ED8-9A9C-443A-BA3F-560FC1AF9653}"/>
              </a:ext>
            </a:extLst>
          </p:cNvPr>
          <p:cNvSpPr>
            <a:spLocks noGrp="1"/>
          </p:cNvSpPr>
          <p:nvPr>
            <p:ph type="ftr" sz="quarter" idx="42"/>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1" name="Text Placeholder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84881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dirty="0"/>
              <a:t>Click icon to add picture</a:t>
            </a:r>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760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141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57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889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540747" y="4350527"/>
            <a:ext cx="1919693"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129758" y="5998559"/>
            <a:ext cx="537006"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4400" b="1" i="0" spc="0" dirty="0">
                <a:solidFill>
                  <a:schemeClr val="tx2"/>
                </a:solidFill>
                <a:latin typeface="+mj-lt"/>
                <a:cs typeface="Gill Sans" panose="020B0502020104020203" pitchFamily="34" charset="-79"/>
              </a:rPr>
              <a:t>M</a:t>
            </a: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70" r:id="rId4"/>
    <p:sldLayoutId id="2147483669" r:id="rId5"/>
    <p:sldLayoutId id="2147483664" r:id="rId6"/>
    <p:sldLayoutId id="2147483650" r:id="rId7"/>
    <p:sldLayoutId id="2147483653" r:id="rId8"/>
    <p:sldLayoutId id="2147483680" r:id="rId9"/>
    <p:sldLayoutId id="2147483678" r:id="rId10"/>
    <p:sldLayoutId id="2147483679" r:id="rId11"/>
    <p:sldLayoutId id="2147483672" r:id="rId12"/>
    <p:sldLayoutId id="2147483683" r:id="rId13"/>
    <p:sldLayoutId id="2147483675" r:id="rId14"/>
    <p:sldLayoutId id="2147483681" r:id="rId15"/>
    <p:sldLayoutId id="2147483682" r:id="rId16"/>
    <p:sldLayoutId id="2147483671" r:id="rId17"/>
    <p:sldLayoutId id="2147483677" r:id="rId18"/>
    <p:sldLayoutId id="2147483676" r:id="rId19"/>
    <p:sldLayoutId id="2147483684" r:id="rId20"/>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62.jpg"/><Relationship Id="rId4" Type="http://schemas.openxmlformats.org/officeDocument/2006/relationships/image" Target="../media/image61.jp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www.alertwildfire.org/" TargetMode="External"/><Relationship Id="rId5" Type="http://schemas.openxmlformats.org/officeDocument/2006/relationships/hyperlink" Target="https://hpwren.ucsd.edu/"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svg"/><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gif"/><Relationship Id="rId4" Type="http://schemas.openxmlformats.org/officeDocument/2006/relationships/hyperlink" Target="http://hpwren.ucsd.edu/HPWREN-FIgLib/HPWREN-FIgLib-Data/20170708_Whittier_syp-n-mobo-c/20170708-Whittier-syp-n-mobo-c.mp4" TargetMode="Externa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1">
            <a:extLst>
              <a:ext uri="{FF2B5EF4-FFF2-40B4-BE49-F238E27FC236}">
                <a16:creationId xmlns:a16="http://schemas.microsoft.com/office/drawing/2014/main" id="{21C713EE-4101-49E3-A992-ADF680236D11}"/>
              </a:ext>
            </a:extLst>
          </p:cNvPr>
          <p:cNvPicPr>
            <a:picLocks noGrp="1" noChangeAspect="1"/>
          </p:cNvPicPr>
          <p:nvPr>
            <p:ph type="pic" sz="quarter" idx="10"/>
          </p:nvPr>
        </p:nvPicPr>
        <p:blipFill rotWithShape="1">
          <a:blip r:embed="rId3"/>
          <a:srcRect t="89" b="89"/>
          <a:stretch/>
        </p:blipFill>
        <p:spPr>
          <a:xfrm>
            <a:off x="0" y="0"/>
            <a:ext cx="12192000" cy="6858000"/>
          </a:xfrm>
          <a:noFill/>
        </p:spPr>
      </p:pic>
      <p:grpSp>
        <p:nvGrpSpPr>
          <p:cNvPr id="11" name="Group 10">
            <a:extLst>
              <a:ext uri="{FF2B5EF4-FFF2-40B4-BE49-F238E27FC236}">
                <a16:creationId xmlns:a16="http://schemas.microsoft.com/office/drawing/2014/main" id="{1605C4BF-87AF-4B69-882C-81B7DBC19408}"/>
              </a:ext>
            </a:extLst>
          </p:cNvPr>
          <p:cNvGrpSpPr/>
          <p:nvPr/>
        </p:nvGrpSpPr>
        <p:grpSpPr>
          <a:xfrm>
            <a:off x="0" y="2664802"/>
            <a:ext cx="5598258" cy="2278673"/>
            <a:chOff x="0" y="2664802"/>
            <a:chExt cx="5598258" cy="2278673"/>
          </a:xfrm>
        </p:grpSpPr>
        <p:sp>
          <p:nvSpPr>
            <p:cNvPr id="9" name="Rectangle 8">
              <a:extLst>
                <a:ext uri="{FF2B5EF4-FFF2-40B4-BE49-F238E27FC236}">
                  <a16:creationId xmlns:a16="http://schemas.microsoft.com/office/drawing/2014/main" id="{BADE602F-64E8-4DEE-A06D-EF83E4AC2CB7}"/>
                </a:ext>
              </a:extLst>
            </p:cNvPr>
            <p:cNvSpPr/>
            <p:nvPr/>
          </p:nvSpPr>
          <p:spPr>
            <a:xfrm>
              <a:off x="0" y="2743200"/>
              <a:ext cx="5029200"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74B276D-E06B-411A-8EA4-ED1B3CFC72A1}"/>
                </a:ext>
              </a:extLst>
            </p:cNvPr>
            <p:cNvSpPr txBox="1">
              <a:spLocks/>
            </p:cNvSpPr>
            <p:nvPr/>
          </p:nvSpPr>
          <p:spPr>
            <a:xfrm>
              <a:off x="76201" y="2664802"/>
              <a:ext cx="4857750" cy="1555385"/>
            </a:xfrm>
            <a:prstGeom prst="rect">
              <a:avLst/>
            </a:prstGeom>
          </p:spPr>
          <p:txBody>
            <a:bodyPr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EARLY WILDFIRE DETECTION</a:t>
              </a:r>
            </a:p>
          </p:txBody>
        </p:sp>
        <p:sp>
          <p:nvSpPr>
            <p:cNvPr id="10" name="Text Placeholder 5">
              <a:extLst>
                <a:ext uri="{FF2B5EF4-FFF2-40B4-BE49-F238E27FC236}">
                  <a16:creationId xmlns:a16="http://schemas.microsoft.com/office/drawing/2014/main" id="{07F117A6-01EB-4A35-8CE4-1192434CA060}"/>
                </a:ext>
              </a:extLst>
            </p:cNvPr>
            <p:cNvSpPr txBox="1">
              <a:spLocks/>
            </p:cNvSpPr>
            <p:nvPr/>
          </p:nvSpPr>
          <p:spPr>
            <a:xfrm>
              <a:off x="152400" y="4218917"/>
              <a:ext cx="5445858" cy="523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Machine Learning</a:t>
              </a:r>
            </a:p>
            <a:p>
              <a:endParaRPr lang="en-US" dirty="0"/>
            </a:p>
          </p:txBody>
        </p:sp>
      </p:grpSp>
    </p:spTree>
    <p:extLst>
      <p:ext uri="{BB962C8B-B14F-4D97-AF65-F5344CB8AC3E}">
        <p14:creationId xmlns:p14="http://schemas.microsoft.com/office/powerpoint/2010/main" val="300704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6340929-C1F8-4CE8-868F-2C4CDC72C0D4}"/>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False Positives</a:t>
            </a:r>
            <a:br>
              <a:rPr lang="en-US" sz="3200" dirty="0"/>
            </a:br>
            <a:r>
              <a:rPr lang="en-US" sz="2000" dirty="0"/>
              <a:t>Mostly clouds and haze</a:t>
            </a:r>
          </a:p>
        </p:txBody>
      </p:sp>
      <p:pic>
        <p:nvPicPr>
          <p:cNvPr id="4" name="Picture 3">
            <a:extLst>
              <a:ext uri="{FF2B5EF4-FFF2-40B4-BE49-F238E27FC236}">
                <a16:creationId xmlns:a16="http://schemas.microsoft.com/office/drawing/2014/main" id="{7AF85552-2462-444E-878B-AEE4FECA1A6F}"/>
              </a:ext>
            </a:extLst>
          </p:cNvPr>
          <p:cNvPicPr>
            <a:picLocks noChangeAspect="1"/>
          </p:cNvPicPr>
          <p:nvPr/>
        </p:nvPicPr>
        <p:blipFill>
          <a:blip r:embed="rId3"/>
          <a:stretch>
            <a:fillRect/>
          </a:stretch>
        </p:blipFill>
        <p:spPr>
          <a:xfrm>
            <a:off x="9583590" y="3903466"/>
            <a:ext cx="2512902" cy="2523243"/>
          </a:xfrm>
          <a:prstGeom prst="rect">
            <a:avLst/>
          </a:prstGeom>
        </p:spPr>
      </p:pic>
      <p:pic>
        <p:nvPicPr>
          <p:cNvPr id="6" name="Picture 5">
            <a:extLst>
              <a:ext uri="{FF2B5EF4-FFF2-40B4-BE49-F238E27FC236}">
                <a16:creationId xmlns:a16="http://schemas.microsoft.com/office/drawing/2014/main" id="{845955A5-ED09-4A69-9E0E-EADFDEF7B739}"/>
              </a:ext>
            </a:extLst>
          </p:cNvPr>
          <p:cNvPicPr>
            <a:picLocks noChangeAspect="1"/>
          </p:cNvPicPr>
          <p:nvPr/>
        </p:nvPicPr>
        <p:blipFill>
          <a:blip r:embed="rId4"/>
          <a:stretch>
            <a:fillRect/>
          </a:stretch>
        </p:blipFill>
        <p:spPr>
          <a:xfrm>
            <a:off x="86855" y="0"/>
            <a:ext cx="2257431" cy="2257431"/>
          </a:xfrm>
          <a:prstGeom prst="rect">
            <a:avLst/>
          </a:prstGeom>
        </p:spPr>
      </p:pic>
      <p:pic>
        <p:nvPicPr>
          <p:cNvPr id="12" name="Picture 11">
            <a:extLst>
              <a:ext uri="{FF2B5EF4-FFF2-40B4-BE49-F238E27FC236}">
                <a16:creationId xmlns:a16="http://schemas.microsoft.com/office/drawing/2014/main" id="{5E7C0C2C-D151-4850-852E-2EE726922644}"/>
              </a:ext>
            </a:extLst>
          </p:cNvPr>
          <p:cNvPicPr>
            <a:picLocks noChangeAspect="1"/>
          </p:cNvPicPr>
          <p:nvPr/>
        </p:nvPicPr>
        <p:blipFill>
          <a:blip r:embed="rId5"/>
          <a:stretch>
            <a:fillRect/>
          </a:stretch>
        </p:blipFill>
        <p:spPr>
          <a:xfrm>
            <a:off x="2530102" y="30598"/>
            <a:ext cx="2226833" cy="2226833"/>
          </a:xfrm>
          <a:prstGeom prst="rect">
            <a:avLst/>
          </a:prstGeom>
        </p:spPr>
      </p:pic>
      <p:pic>
        <p:nvPicPr>
          <p:cNvPr id="14" name="Picture 13">
            <a:extLst>
              <a:ext uri="{FF2B5EF4-FFF2-40B4-BE49-F238E27FC236}">
                <a16:creationId xmlns:a16="http://schemas.microsoft.com/office/drawing/2014/main" id="{853EFDD5-CD20-41C5-8521-8DC358335EAE}"/>
              </a:ext>
            </a:extLst>
          </p:cNvPr>
          <p:cNvPicPr>
            <a:picLocks noChangeAspect="1"/>
          </p:cNvPicPr>
          <p:nvPr/>
        </p:nvPicPr>
        <p:blipFill>
          <a:blip r:embed="rId6"/>
          <a:stretch>
            <a:fillRect/>
          </a:stretch>
        </p:blipFill>
        <p:spPr>
          <a:xfrm>
            <a:off x="6832315" y="789117"/>
            <a:ext cx="2574949" cy="2574949"/>
          </a:xfrm>
          <a:prstGeom prst="rect">
            <a:avLst/>
          </a:prstGeom>
        </p:spPr>
      </p:pic>
      <p:pic>
        <p:nvPicPr>
          <p:cNvPr id="16" name="Picture 15">
            <a:extLst>
              <a:ext uri="{FF2B5EF4-FFF2-40B4-BE49-F238E27FC236}">
                <a16:creationId xmlns:a16="http://schemas.microsoft.com/office/drawing/2014/main" id="{48FAD599-2EF4-4469-B54A-9EF2FF7A6A00}"/>
              </a:ext>
            </a:extLst>
          </p:cNvPr>
          <p:cNvPicPr>
            <a:picLocks noChangeAspect="1"/>
          </p:cNvPicPr>
          <p:nvPr/>
        </p:nvPicPr>
        <p:blipFill>
          <a:blip r:embed="rId7"/>
          <a:stretch>
            <a:fillRect/>
          </a:stretch>
        </p:blipFill>
        <p:spPr>
          <a:xfrm>
            <a:off x="6832315" y="3903467"/>
            <a:ext cx="2574949" cy="2523243"/>
          </a:xfrm>
          <a:prstGeom prst="rect">
            <a:avLst/>
          </a:prstGeom>
        </p:spPr>
      </p:pic>
      <p:pic>
        <p:nvPicPr>
          <p:cNvPr id="18" name="Picture 17">
            <a:extLst>
              <a:ext uri="{FF2B5EF4-FFF2-40B4-BE49-F238E27FC236}">
                <a16:creationId xmlns:a16="http://schemas.microsoft.com/office/drawing/2014/main" id="{425AA34E-2630-4FAA-A4ED-8D2CB57AAF12}"/>
              </a:ext>
            </a:extLst>
          </p:cNvPr>
          <p:cNvPicPr>
            <a:picLocks noChangeAspect="1"/>
          </p:cNvPicPr>
          <p:nvPr/>
        </p:nvPicPr>
        <p:blipFill>
          <a:blip r:embed="rId8"/>
          <a:stretch>
            <a:fillRect/>
          </a:stretch>
        </p:blipFill>
        <p:spPr>
          <a:xfrm>
            <a:off x="35242" y="4631833"/>
            <a:ext cx="2317540" cy="2135904"/>
          </a:xfrm>
          <a:prstGeom prst="rect">
            <a:avLst/>
          </a:prstGeom>
        </p:spPr>
      </p:pic>
      <p:pic>
        <p:nvPicPr>
          <p:cNvPr id="20" name="Picture 19">
            <a:extLst>
              <a:ext uri="{FF2B5EF4-FFF2-40B4-BE49-F238E27FC236}">
                <a16:creationId xmlns:a16="http://schemas.microsoft.com/office/drawing/2014/main" id="{F5B4385A-FCD5-4C6F-B634-1335A79F4B0A}"/>
              </a:ext>
            </a:extLst>
          </p:cNvPr>
          <p:cNvPicPr>
            <a:picLocks noChangeAspect="1"/>
          </p:cNvPicPr>
          <p:nvPr/>
        </p:nvPicPr>
        <p:blipFill>
          <a:blip r:embed="rId9"/>
          <a:stretch>
            <a:fillRect/>
          </a:stretch>
        </p:blipFill>
        <p:spPr>
          <a:xfrm>
            <a:off x="9512612" y="803408"/>
            <a:ext cx="2592533" cy="2560658"/>
          </a:xfrm>
          <a:prstGeom prst="rect">
            <a:avLst/>
          </a:prstGeom>
        </p:spPr>
      </p:pic>
      <p:pic>
        <p:nvPicPr>
          <p:cNvPr id="22" name="Picture 21">
            <a:extLst>
              <a:ext uri="{FF2B5EF4-FFF2-40B4-BE49-F238E27FC236}">
                <a16:creationId xmlns:a16="http://schemas.microsoft.com/office/drawing/2014/main" id="{58ED0867-BC3C-4379-903A-4F3FD13B070F}"/>
              </a:ext>
            </a:extLst>
          </p:cNvPr>
          <p:cNvPicPr>
            <a:picLocks noChangeAspect="1"/>
          </p:cNvPicPr>
          <p:nvPr/>
        </p:nvPicPr>
        <p:blipFill>
          <a:blip r:embed="rId10"/>
          <a:stretch>
            <a:fillRect/>
          </a:stretch>
        </p:blipFill>
        <p:spPr>
          <a:xfrm>
            <a:off x="86854" y="2397510"/>
            <a:ext cx="2257431" cy="2149333"/>
          </a:xfrm>
          <a:prstGeom prst="rect">
            <a:avLst/>
          </a:prstGeom>
        </p:spPr>
      </p:pic>
      <p:pic>
        <p:nvPicPr>
          <p:cNvPr id="24" name="Picture 23">
            <a:extLst>
              <a:ext uri="{FF2B5EF4-FFF2-40B4-BE49-F238E27FC236}">
                <a16:creationId xmlns:a16="http://schemas.microsoft.com/office/drawing/2014/main" id="{5D78D8E3-099C-4F29-803F-6E5A140224DE}"/>
              </a:ext>
            </a:extLst>
          </p:cNvPr>
          <p:cNvPicPr>
            <a:picLocks noChangeAspect="1"/>
          </p:cNvPicPr>
          <p:nvPr/>
        </p:nvPicPr>
        <p:blipFill>
          <a:blip r:embed="rId11"/>
          <a:stretch>
            <a:fillRect/>
          </a:stretch>
        </p:blipFill>
        <p:spPr>
          <a:xfrm>
            <a:off x="2503928" y="4676196"/>
            <a:ext cx="2226833" cy="2135904"/>
          </a:xfrm>
          <a:prstGeom prst="rect">
            <a:avLst/>
          </a:prstGeom>
        </p:spPr>
      </p:pic>
      <p:pic>
        <p:nvPicPr>
          <p:cNvPr id="5" name="Picture 4">
            <a:extLst>
              <a:ext uri="{FF2B5EF4-FFF2-40B4-BE49-F238E27FC236}">
                <a16:creationId xmlns:a16="http://schemas.microsoft.com/office/drawing/2014/main" id="{DECDAC79-0606-4BF2-9855-8E596D612202}"/>
              </a:ext>
            </a:extLst>
          </p:cNvPr>
          <p:cNvPicPr>
            <a:picLocks noChangeAspect="1"/>
          </p:cNvPicPr>
          <p:nvPr/>
        </p:nvPicPr>
        <p:blipFill>
          <a:blip r:embed="rId12"/>
          <a:stretch>
            <a:fillRect/>
          </a:stretch>
        </p:blipFill>
        <p:spPr>
          <a:xfrm>
            <a:off x="2503928" y="2331992"/>
            <a:ext cx="2226833" cy="2224859"/>
          </a:xfrm>
          <a:prstGeom prst="rect">
            <a:avLst/>
          </a:prstGeom>
        </p:spPr>
      </p:pic>
      <p:pic>
        <p:nvPicPr>
          <p:cNvPr id="8" name="Picture 7">
            <a:extLst>
              <a:ext uri="{FF2B5EF4-FFF2-40B4-BE49-F238E27FC236}">
                <a16:creationId xmlns:a16="http://schemas.microsoft.com/office/drawing/2014/main" id="{EDDC0020-F0A5-41C6-875E-FF809F7B685C}"/>
              </a:ext>
            </a:extLst>
          </p:cNvPr>
          <p:cNvPicPr>
            <a:picLocks noChangeAspect="1"/>
          </p:cNvPicPr>
          <p:nvPr/>
        </p:nvPicPr>
        <p:blipFill>
          <a:blip r:embed="rId13"/>
          <a:stretch>
            <a:fillRect/>
          </a:stretch>
        </p:blipFill>
        <p:spPr>
          <a:xfrm>
            <a:off x="4772183" y="3009363"/>
            <a:ext cx="2029108" cy="3848637"/>
          </a:xfrm>
          <a:prstGeom prst="rect">
            <a:avLst/>
          </a:prstGeom>
        </p:spPr>
      </p:pic>
    </p:spTree>
    <p:extLst>
      <p:ext uri="{BB962C8B-B14F-4D97-AF65-F5344CB8AC3E}">
        <p14:creationId xmlns:p14="http://schemas.microsoft.com/office/powerpoint/2010/main" val="353214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48612F6-BD52-4040-AD99-46ED3C79B18D}"/>
              </a:ext>
            </a:extLst>
          </p:cNvPr>
          <p:cNvGrpSpPr/>
          <p:nvPr/>
        </p:nvGrpSpPr>
        <p:grpSpPr>
          <a:xfrm>
            <a:off x="1829822" y="-5734"/>
            <a:ext cx="6219527" cy="3741174"/>
            <a:chOff x="1361444" y="30598"/>
            <a:chExt cx="6219527" cy="3741174"/>
          </a:xfrm>
        </p:grpSpPr>
        <p:pic>
          <p:nvPicPr>
            <p:cNvPr id="51" name="Picture 50">
              <a:extLst>
                <a:ext uri="{FF2B5EF4-FFF2-40B4-BE49-F238E27FC236}">
                  <a16:creationId xmlns:a16="http://schemas.microsoft.com/office/drawing/2014/main" id="{1747218C-47E2-4F39-AA78-2CC9DCFB68E3}"/>
                </a:ext>
              </a:extLst>
            </p:cNvPr>
            <p:cNvPicPr>
              <a:picLocks noChangeAspect="1"/>
            </p:cNvPicPr>
            <p:nvPr/>
          </p:nvPicPr>
          <p:blipFill>
            <a:blip r:embed="rId3"/>
            <a:stretch>
              <a:fillRect/>
            </a:stretch>
          </p:blipFill>
          <p:spPr>
            <a:xfrm>
              <a:off x="1361444" y="30598"/>
              <a:ext cx="5557541" cy="3741174"/>
            </a:xfrm>
            <a:prstGeom prst="rect">
              <a:avLst/>
            </a:prstGeom>
          </p:spPr>
        </p:pic>
        <p:sp>
          <p:nvSpPr>
            <p:cNvPr id="29" name="TextBox 28">
              <a:extLst>
                <a:ext uri="{FF2B5EF4-FFF2-40B4-BE49-F238E27FC236}">
                  <a16:creationId xmlns:a16="http://schemas.microsoft.com/office/drawing/2014/main" id="{F6C37510-B9B6-4A0C-951E-9B60FCDDBD34}"/>
                </a:ext>
              </a:extLst>
            </p:cNvPr>
            <p:cNvSpPr txBox="1"/>
            <p:nvPr/>
          </p:nvSpPr>
          <p:spPr>
            <a:xfrm>
              <a:off x="2533778" y="1753039"/>
              <a:ext cx="949508" cy="95410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r"/>
              <a:r>
                <a:rPr lang="en-US" sz="1400" dirty="0"/>
                <a:t>Convnet model deployed on server</a:t>
              </a:r>
            </a:p>
          </p:txBody>
        </p:sp>
        <p:pic>
          <p:nvPicPr>
            <p:cNvPr id="7" name="Picture 6">
              <a:extLst>
                <a:ext uri="{FF2B5EF4-FFF2-40B4-BE49-F238E27FC236}">
                  <a16:creationId xmlns:a16="http://schemas.microsoft.com/office/drawing/2014/main" id="{24D7CA10-8DB6-4F31-A848-6D3AF31626F0}"/>
                </a:ext>
              </a:extLst>
            </p:cNvPr>
            <p:cNvPicPr>
              <a:picLocks noChangeAspect="1"/>
            </p:cNvPicPr>
            <p:nvPr/>
          </p:nvPicPr>
          <p:blipFill>
            <a:blip r:embed="rId4"/>
            <a:stretch>
              <a:fillRect/>
            </a:stretch>
          </p:blipFill>
          <p:spPr>
            <a:xfrm>
              <a:off x="3008532" y="1141384"/>
              <a:ext cx="616792" cy="567937"/>
            </a:xfrm>
            <a:prstGeom prst="rect">
              <a:avLst/>
            </a:prstGeom>
            <a:ln>
              <a:noFill/>
            </a:ln>
          </p:spPr>
        </p:pic>
        <p:pic>
          <p:nvPicPr>
            <p:cNvPr id="6" name="Picture 5">
              <a:extLst>
                <a:ext uri="{FF2B5EF4-FFF2-40B4-BE49-F238E27FC236}">
                  <a16:creationId xmlns:a16="http://schemas.microsoft.com/office/drawing/2014/main" id="{91D74C1D-8449-4423-B254-D5CA61556B20}"/>
                </a:ext>
              </a:extLst>
            </p:cNvPr>
            <p:cNvPicPr>
              <a:picLocks noChangeAspect="1"/>
            </p:cNvPicPr>
            <p:nvPr/>
          </p:nvPicPr>
          <p:blipFill>
            <a:blip r:embed="rId5"/>
            <a:stretch>
              <a:fillRect/>
            </a:stretch>
          </p:blipFill>
          <p:spPr>
            <a:xfrm>
              <a:off x="4490785" y="626469"/>
              <a:ext cx="974522" cy="961233"/>
            </a:xfrm>
            <a:prstGeom prst="rect">
              <a:avLst/>
            </a:prstGeom>
          </p:spPr>
        </p:pic>
        <p:sp>
          <p:nvSpPr>
            <p:cNvPr id="30" name="TextBox 29">
              <a:extLst>
                <a:ext uri="{FF2B5EF4-FFF2-40B4-BE49-F238E27FC236}">
                  <a16:creationId xmlns:a16="http://schemas.microsoft.com/office/drawing/2014/main" id="{F07F6801-9091-493A-839C-5A1E1917EB9F}"/>
                </a:ext>
              </a:extLst>
            </p:cNvPr>
            <p:cNvSpPr txBox="1"/>
            <p:nvPr/>
          </p:nvSpPr>
          <p:spPr>
            <a:xfrm>
              <a:off x="5717494" y="1023763"/>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Flask API serving up query endpoints </a:t>
              </a:r>
            </a:p>
          </p:txBody>
        </p:sp>
        <p:pic>
          <p:nvPicPr>
            <p:cNvPr id="23" name="Picture 22">
              <a:extLst>
                <a:ext uri="{FF2B5EF4-FFF2-40B4-BE49-F238E27FC236}">
                  <a16:creationId xmlns:a16="http://schemas.microsoft.com/office/drawing/2014/main" id="{A9A5A6E6-7307-4649-8882-CF7C8053F580}"/>
                </a:ext>
              </a:extLst>
            </p:cNvPr>
            <p:cNvPicPr>
              <a:picLocks noChangeAspect="1"/>
            </p:cNvPicPr>
            <p:nvPr/>
          </p:nvPicPr>
          <p:blipFill>
            <a:blip r:embed="rId6"/>
            <a:stretch>
              <a:fillRect/>
            </a:stretch>
          </p:blipFill>
          <p:spPr>
            <a:xfrm>
              <a:off x="3434967" y="1715652"/>
              <a:ext cx="2357641" cy="919293"/>
            </a:xfrm>
            <a:prstGeom prst="rect">
              <a:avLst/>
            </a:prstGeom>
            <a:ln>
              <a:solidFill>
                <a:schemeClr val="bg1">
                  <a:lumMod val="65000"/>
                </a:schemeClr>
              </a:solidFill>
            </a:ln>
            <a:effectLst>
              <a:softEdge rad="0"/>
            </a:effectLst>
          </p:spPr>
        </p:pic>
      </p:grpSp>
      <p:sp>
        <p:nvSpPr>
          <p:cNvPr id="5" name="Title 4">
            <a:extLst>
              <a:ext uri="{FF2B5EF4-FFF2-40B4-BE49-F238E27FC236}">
                <a16:creationId xmlns:a16="http://schemas.microsoft.com/office/drawing/2014/main" id="{7227A022-1152-4370-BE9F-B3D78FE97089}"/>
              </a:ext>
            </a:extLst>
          </p:cNvPr>
          <p:cNvSpPr>
            <a:spLocks noGrp="1"/>
          </p:cNvSpPr>
          <p:nvPr>
            <p:ph type="title" idx="4294967295"/>
          </p:nvPr>
        </p:nvSpPr>
        <p:spPr>
          <a:xfrm>
            <a:off x="6975180" y="30598"/>
            <a:ext cx="5216820" cy="598041"/>
          </a:xfrm>
          <a:ln>
            <a:solidFill>
              <a:schemeClr val="accent6"/>
            </a:solidFill>
          </a:ln>
        </p:spPr>
        <p:txBody>
          <a:bodyPr>
            <a:normAutofit fontScale="90000"/>
          </a:bodyPr>
          <a:lstStyle/>
          <a:p>
            <a:r>
              <a:rPr lang="en-US" sz="3200" dirty="0"/>
              <a:t>Early Wildfire Detection System</a:t>
            </a:r>
            <a:br>
              <a:rPr lang="en-US" sz="3200" dirty="0"/>
            </a:br>
            <a:r>
              <a:rPr lang="en-US" sz="2000" dirty="0"/>
              <a:t>Solution Architecture</a:t>
            </a:r>
          </a:p>
        </p:txBody>
      </p:sp>
      <p:pic>
        <p:nvPicPr>
          <p:cNvPr id="28" name="Picture 27">
            <a:extLst>
              <a:ext uri="{FF2B5EF4-FFF2-40B4-BE49-F238E27FC236}">
                <a16:creationId xmlns:a16="http://schemas.microsoft.com/office/drawing/2014/main" id="{A5D0A3F9-26A8-40FF-81D6-2F96FB119A99}"/>
              </a:ext>
            </a:extLst>
          </p:cNvPr>
          <p:cNvPicPr>
            <a:picLocks noChangeAspect="1"/>
          </p:cNvPicPr>
          <p:nvPr/>
        </p:nvPicPr>
        <p:blipFill>
          <a:blip r:embed="rId7"/>
          <a:stretch>
            <a:fillRect/>
          </a:stretch>
        </p:blipFill>
        <p:spPr>
          <a:xfrm>
            <a:off x="9483757" y="6477799"/>
            <a:ext cx="1353227" cy="392626"/>
          </a:xfrm>
          <a:prstGeom prst="rect">
            <a:avLst/>
          </a:prstGeom>
        </p:spPr>
      </p:pic>
      <p:grpSp>
        <p:nvGrpSpPr>
          <p:cNvPr id="14" name="Group 13">
            <a:extLst>
              <a:ext uri="{FF2B5EF4-FFF2-40B4-BE49-F238E27FC236}">
                <a16:creationId xmlns:a16="http://schemas.microsoft.com/office/drawing/2014/main" id="{50015F52-57C9-475E-8B3C-A76A67DA2DCA}"/>
              </a:ext>
            </a:extLst>
          </p:cNvPr>
          <p:cNvGrpSpPr/>
          <p:nvPr/>
        </p:nvGrpSpPr>
        <p:grpSpPr>
          <a:xfrm>
            <a:off x="8936264" y="3864379"/>
            <a:ext cx="2874696" cy="2335712"/>
            <a:chOff x="8936264" y="4139052"/>
            <a:chExt cx="2874696" cy="2335712"/>
          </a:xfrm>
        </p:grpSpPr>
        <p:pic>
          <p:nvPicPr>
            <p:cNvPr id="25" name="Picture 22" descr="Image result for web design">
              <a:extLst>
                <a:ext uri="{FF2B5EF4-FFF2-40B4-BE49-F238E27FC236}">
                  <a16:creationId xmlns:a16="http://schemas.microsoft.com/office/drawing/2014/main" id="{1D2C2892-F768-42C8-98DD-705F7930F6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6264" y="4139052"/>
              <a:ext cx="2741923" cy="233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2216FC5-35A4-44CC-8C06-60E9AC8B4580}"/>
                </a:ext>
              </a:extLst>
            </p:cNvPr>
            <p:cNvPicPr>
              <a:picLocks noChangeAspect="1"/>
            </p:cNvPicPr>
            <p:nvPr/>
          </p:nvPicPr>
          <p:blipFill>
            <a:blip r:embed="rId9"/>
            <a:stretch>
              <a:fillRect/>
            </a:stretch>
          </p:blipFill>
          <p:spPr>
            <a:xfrm>
              <a:off x="10130534" y="4363652"/>
              <a:ext cx="1680426" cy="925803"/>
            </a:xfrm>
            <a:prstGeom prst="rect">
              <a:avLst/>
            </a:prstGeom>
            <a:scene3d>
              <a:camera prst="perspectiveContrastingLeftFacing">
                <a:rot lat="1222582" lon="2596860" rev="21376262"/>
              </a:camera>
              <a:lightRig rig="threePt" dir="t"/>
            </a:scene3d>
          </p:spPr>
        </p:pic>
        <p:pic>
          <p:nvPicPr>
            <p:cNvPr id="34" name="Picture 33">
              <a:extLst>
                <a:ext uri="{FF2B5EF4-FFF2-40B4-BE49-F238E27FC236}">
                  <a16:creationId xmlns:a16="http://schemas.microsoft.com/office/drawing/2014/main" id="{F411CD27-6851-454C-A9A9-A5309A15208E}"/>
                </a:ext>
              </a:extLst>
            </p:cNvPr>
            <p:cNvPicPr>
              <a:picLocks noChangeAspect="1"/>
            </p:cNvPicPr>
            <p:nvPr/>
          </p:nvPicPr>
          <p:blipFill>
            <a:blip r:embed="rId10"/>
            <a:stretch>
              <a:fillRect/>
            </a:stretch>
          </p:blipFill>
          <p:spPr>
            <a:xfrm>
              <a:off x="9483757" y="4588252"/>
              <a:ext cx="983219" cy="925803"/>
            </a:xfrm>
            <a:prstGeom prst="rect">
              <a:avLst/>
            </a:prstGeom>
            <a:scene3d>
              <a:camera prst="isometricOffAxis2Left">
                <a:rot lat="2574996" lon="1931512" rev="126451"/>
              </a:camera>
              <a:lightRig rig="threePt" dir="t"/>
            </a:scene3d>
          </p:spPr>
        </p:pic>
      </p:grpSp>
      <p:cxnSp>
        <p:nvCxnSpPr>
          <p:cNvPr id="31" name="Straight Arrow Connector 30">
            <a:extLst>
              <a:ext uri="{FF2B5EF4-FFF2-40B4-BE49-F238E27FC236}">
                <a16:creationId xmlns:a16="http://schemas.microsoft.com/office/drawing/2014/main" id="{97938949-5FF3-45FC-9CF1-22926C06D01C}"/>
              </a:ext>
            </a:extLst>
          </p:cNvPr>
          <p:cNvCxnSpPr>
            <a:cxnSpLocks/>
          </p:cNvCxnSpPr>
          <p:nvPr/>
        </p:nvCxnSpPr>
        <p:spPr>
          <a:xfrm flipH="1" flipV="1">
            <a:off x="7213012" y="3122056"/>
            <a:ext cx="2310285" cy="1383092"/>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8306498-B9C6-4B13-95D5-50281C2B63FB}"/>
              </a:ext>
            </a:extLst>
          </p:cNvPr>
          <p:cNvCxnSpPr>
            <a:cxnSpLocks/>
          </p:cNvCxnSpPr>
          <p:nvPr/>
        </p:nvCxnSpPr>
        <p:spPr>
          <a:xfrm>
            <a:off x="7016675" y="3383124"/>
            <a:ext cx="2506620" cy="1496198"/>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5C56B4F-73E3-41E7-9848-1ACBA5936973}"/>
              </a:ext>
            </a:extLst>
          </p:cNvPr>
          <p:cNvSpPr txBox="1"/>
          <p:nvPr/>
        </p:nvSpPr>
        <p:spPr>
          <a:xfrm>
            <a:off x="8737941" y="6240025"/>
            <a:ext cx="3458070" cy="369332"/>
          </a:xfrm>
          <a:prstGeom prst="rect">
            <a:avLst/>
          </a:prstGeom>
          <a:noFill/>
        </p:spPr>
        <p:txBody>
          <a:bodyPr wrap="square" rtlCol="0">
            <a:spAutoFit/>
          </a:bodyPr>
          <a:lstStyle/>
          <a:p>
            <a:r>
              <a:rPr lang="en-US" dirty="0"/>
              <a:t>Wildfire Detection Web Client</a:t>
            </a:r>
          </a:p>
        </p:txBody>
      </p:sp>
      <p:sp>
        <p:nvSpPr>
          <p:cNvPr id="44" name="TextBox 43">
            <a:extLst>
              <a:ext uri="{FF2B5EF4-FFF2-40B4-BE49-F238E27FC236}">
                <a16:creationId xmlns:a16="http://schemas.microsoft.com/office/drawing/2014/main" id="{07B79012-2DA8-405A-959D-F160462DE171}"/>
              </a:ext>
            </a:extLst>
          </p:cNvPr>
          <p:cNvSpPr txBox="1"/>
          <p:nvPr/>
        </p:nvSpPr>
        <p:spPr>
          <a:xfrm rot="1836885">
            <a:off x="7234555" y="3550774"/>
            <a:ext cx="2578814" cy="369332"/>
          </a:xfrm>
          <a:prstGeom prst="rect">
            <a:avLst/>
          </a:prstGeom>
          <a:noFill/>
        </p:spPr>
        <p:txBody>
          <a:bodyPr wrap="square" rtlCol="0">
            <a:spAutoFit/>
          </a:bodyPr>
          <a:lstStyle/>
          <a:p>
            <a:r>
              <a:rPr lang="en-US" dirty="0"/>
              <a:t>Image Evaluation Request</a:t>
            </a:r>
          </a:p>
        </p:txBody>
      </p:sp>
      <p:sp>
        <p:nvSpPr>
          <p:cNvPr id="47" name="TextBox 46">
            <a:extLst>
              <a:ext uri="{FF2B5EF4-FFF2-40B4-BE49-F238E27FC236}">
                <a16:creationId xmlns:a16="http://schemas.microsoft.com/office/drawing/2014/main" id="{03722321-154E-4118-A63A-13BA4CB36EC0}"/>
              </a:ext>
            </a:extLst>
          </p:cNvPr>
          <p:cNvSpPr txBox="1"/>
          <p:nvPr/>
        </p:nvSpPr>
        <p:spPr>
          <a:xfrm rot="1844264">
            <a:off x="6773906" y="4031127"/>
            <a:ext cx="2726612" cy="369332"/>
          </a:xfrm>
          <a:prstGeom prst="rect">
            <a:avLst/>
          </a:prstGeom>
          <a:noFill/>
        </p:spPr>
        <p:txBody>
          <a:bodyPr wrap="square" rtlCol="0">
            <a:spAutoFit/>
          </a:bodyPr>
          <a:lstStyle/>
          <a:p>
            <a:r>
              <a:rPr lang="en-US" dirty="0"/>
              <a:t>Image Evaluation response</a:t>
            </a:r>
          </a:p>
        </p:txBody>
      </p:sp>
      <p:grpSp>
        <p:nvGrpSpPr>
          <p:cNvPr id="48" name="Group 47">
            <a:extLst>
              <a:ext uri="{FF2B5EF4-FFF2-40B4-BE49-F238E27FC236}">
                <a16:creationId xmlns:a16="http://schemas.microsoft.com/office/drawing/2014/main" id="{E0E9E2B2-0917-4AC0-8709-4B6C7988E38E}"/>
              </a:ext>
            </a:extLst>
          </p:cNvPr>
          <p:cNvGrpSpPr/>
          <p:nvPr/>
        </p:nvGrpSpPr>
        <p:grpSpPr>
          <a:xfrm>
            <a:off x="695858" y="4181585"/>
            <a:ext cx="2348541" cy="2338261"/>
            <a:chOff x="1596415" y="4575034"/>
            <a:chExt cx="1659321" cy="1659321"/>
          </a:xfrm>
        </p:grpSpPr>
        <p:pic>
          <p:nvPicPr>
            <p:cNvPr id="40" name="Graphic 39" descr="Monitor outline">
              <a:extLst>
                <a:ext uri="{FF2B5EF4-FFF2-40B4-BE49-F238E27FC236}">
                  <a16:creationId xmlns:a16="http://schemas.microsoft.com/office/drawing/2014/main" id="{D6509640-496B-4B4E-8F38-CB58F5EC6F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6415" y="4575034"/>
              <a:ext cx="1659321" cy="1659321"/>
            </a:xfrm>
            <a:prstGeom prst="rect">
              <a:avLst/>
            </a:prstGeom>
          </p:spPr>
        </p:pic>
        <p:pic>
          <p:nvPicPr>
            <p:cNvPr id="46" name="Picture 45">
              <a:extLst>
                <a:ext uri="{FF2B5EF4-FFF2-40B4-BE49-F238E27FC236}">
                  <a16:creationId xmlns:a16="http://schemas.microsoft.com/office/drawing/2014/main" id="{02E3489F-160A-4880-B8BB-22A5A111EB79}"/>
                </a:ext>
              </a:extLst>
            </p:cNvPr>
            <p:cNvPicPr>
              <a:picLocks noChangeAspect="1"/>
            </p:cNvPicPr>
            <p:nvPr/>
          </p:nvPicPr>
          <p:blipFill>
            <a:blip r:embed="rId13"/>
            <a:stretch>
              <a:fillRect/>
            </a:stretch>
          </p:blipFill>
          <p:spPr>
            <a:xfrm>
              <a:off x="1768475" y="4851843"/>
              <a:ext cx="1327670" cy="901257"/>
            </a:xfrm>
            <a:prstGeom prst="rect">
              <a:avLst/>
            </a:prstGeom>
          </p:spPr>
        </p:pic>
      </p:grpSp>
      <p:sp>
        <p:nvSpPr>
          <p:cNvPr id="55" name="TextBox 54">
            <a:extLst>
              <a:ext uri="{FF2B5EF4-FFF2-40B4-BE49-F238E27FC236}">
                <a16:creationId xmlns:a16="http://schemas.microsoft.com/office/drawing/2014/main" id="{C503B3B4-12D2-4AFE-ACF4-E5957BC92F64}"/>
              </a:ext>
            </a:extLst>
          </p:cNvPr>
          <p:cNvSpPr txBox="1"/>
          <p:nvPr/>
        </p:nvSpPr>
        <p:spPr>
          <a:xfrm>
            <a:off x="640351" y="6240025"/>
            <a:ext cx="3458070" cy="369332"/>
          </a:xfrm>
          <a:prstGeom prst="rect">
            <a:avLst/>
          </a:prstGeom>
          <a:noFill/>
        </p:spPr>
        <p:txBody>
          <a:bodyPr wrap="square" rtlCol="0">
            <a:spAutoFit/>
          </a:bodyPr>
          <a:lstStyle/>
          <a:p>
            <a:r>
              <a:rPr lang="en-US" dirty="0"/>
              <a:t>ALERT Wildfire webcam</a:t>
            </a:r>
          </a:p>
        </p:txBody>
      </p:sp>
      <p:cxnSp>
        <p:nvCxnSpPr>
          <p:cNvPr id="56" name="Straight Arrow Connector 55">
            <a:extLst>
              <a:ext uri="{FF2B5EF4-FFF2-40B4-BE49-F238E27FC236}">
                <a16:creationId xmlns:a16="http://schemas.microsoft.com/office/drawing/2014/main" id="{5ED097C4-385A-435C-ACF0-5F12BDFC509E}"/>
              </a:ext>
            </a:extLst>
          </p:cNvPr>
          <p:cNvCxnSpPr>
            <a:cxnSpLocks/>
          </p:cNvCxnSpPr>
          <p:nvPr/>
        </p:nvCxnSpPr>
        <p:spPr>
          <a:xfrm flipV="1">
            <a:off x="1878952" y="3305689"/>
            <a:ext cx="343722" cy="1189542"/>
          </a:xfrm>
          <a:prstGeom prst="straightConnector1">
            <a:avLst/>
          </a:prstGeom>
          <a:ln>
            <a:solidFill>
              <a:schemeClr val="tx2"/>
            </a:solidFill>
            <a:headEnd type="triangle" w="lg" len="lg"/>
            <a:tailEnd type="triangle" w="lg"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DDA172D6-8015-434D-B2CB-16829BBD2D66}"/>
              </a:ext>
            </a:extLst>
          </p:cNvPr>
          <p:cNvSpPr txBox="1"/>
          <p:nvPr/>
        </p:nvSpPr>
        <p:spPr>
          <a:xfrm>
            <a:off x="560512" y="4006651"/>
            <a:ext cx="2823402" cy="369332"/>
          </a:xfrm>
          <a:prstGeom prst="rect">
            <a:avLst/>
          </a:prstGeom>
          <a:noFill/>
        </p:spPr>
        <p:txBody>
          <a:bodyPr wrap="square" rtlCol="0">
            <a:spAutoFit/>
          </a:bodyPr>
          <a:lstStyle/>
          <a:p>
            <a:r>
              <a:rPr lang="en-US" dirty="0"/>
              <a:t>Scrape current camera image</a:t>
            </a:r>
          </a:p>
        </p:txBody>
      </p:sp>
      <p:pic>
        <p:nvPicPr>
          <p:cNvPr id="64" name="Picture 63">
            <a:extLst>
              <a:ext uri="{FF2B5EF4-FFF2-40B4-BE49-F238E27FC236}">
                <a16:creationId xmlns:a16="http://schemas.microsoft.com/office/drawing/2014/main" id="{EEBA0709-FB4D-4D38-A658-CE881688728A}"/>
              </a:ext>
            </a:extLst>
          </p:cNvPr>
          <p:cNvPicPr>
            <a:picLocks noChangeAspect="1"/>
          </p:cNvPicPr>
          <p:nvPr/>
        </p:nvPicPr>
        <p:blipFill>
          <a:blip r:embed="rId14"/>
          <a:stretch>
            <a:fillRect/>
          </a:stretch>
        </p:blipFill>
        <p:spPr>
          <a:xfrm>
            <a:off x="3877796" y="2805050"/>
            <a:ext cx="1267160" cy="299063"/>
          </a:xfrm>
          <a:prstGeom prst="rect">
            <a:avLst/>
          </a:prstGeom>
          <a:ln>
            <a:solidFill>
              <a:schemeClr val="bg2"/>
            </a:solidFill>
          </a:ln>
        </p:spPr>
      </p:pic>
      <p:pic>
        <p:nvPicPr>
          <p:cNvPr id="66" name="Picture 65">
            <a:extLst>
              <a:ext uri="{FF2B5EF4-FFF2-40B4-BE49-F238E27FC236}">
                <a16:creationId xmlns:a16="http://schemas.microsoft.com/office/drawing/2014/main" id="{9515DA33-0532-4375-BB5E-E25C75B7FA64}"/>
              </a:ext>
            </a:extLst>
          </p:cNvPr>
          <p:cNvPicPr>
            <a:picLocks noChangeAspect="1"/>
          </p:cNvPicPr>
          <p:nvPr/>
        </p:nvPicPr>
        <p:blipFill>
          <a:blip r:embed="rId15"/>
          <a:stretch>
            <a:fillRect/>
          </a:stretch>
        </p:blipFill>
        <p:spPr>
          <a:xfrm>
            <a:off x="5252184" y="2786076"/>
            <a:ext cx="933688" cy="328144"/>
          </a:xfrm>
          <a:prstGeom prst="rect">
            <a:avLst/>
          </a:prstGeom>
        </p:spPr>
      </p:pic>
    </p:spTree>
    <p:extLst>
      <p:ext uri="{BB962C8B-B14F-4D97-AF65-F5344CB8AC3E}">
        <p14:creationId xmlns:p14="http://schemas.microsoft.com/office/powerpoint/2010/main" val="3816694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CCAAD23-7182-43EB-9D0E-E83A47044178}"/>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DEMO</a:t>
            </a:r>
            <a:endParaRPr lang="en-US" sz="2000" dirty="0"/>
          </a:p>
        </p:txBody>
      </p:sp>
      <p:pic>
        <p:nvPicPr>
          <p:cNvPr id="7" name="Picture 6">
            <a:extLst>
              <a:ext uri="{FF2B5EF4-FFF2-40B4-BE49-F238E27FC236}">
                <a16:creationId xmlns:a16="http://schemas.microsoft.com/office/drawing/2014/main" id="{DBA27E9B-70BD-4E7B-86F3-D1EDCF602982}"/>
              </a:ext>
            </a:extLst>
          </p:cNvPr>
          <p:cNvPicPr>
            <a:picLocks noChangeAspect="1"/>
          </p:cNvPicPr>
          <p:nvPr/>
        </p:nvPicPr>
        <p:blipFill>
          <a:blip r:embed="rId3"/>
          <a:stretch>
            <a:fillRect/>
          </a:stretch>
        </p:blipFill>
        <p:spPr>
          <a:xfrm>
            <a:off x="482413" y="1156724"/>
            <a:ext cx="10926169" cy="5318504"/>
          </a:xfrm>
          <a:prstGeom prst="rect">
            <a:avLst/>
          </a:prstGeom>
          <a:ln w="6350">
            <a:solidFill>
              <a:schemeClr val="bg1">
                <a:lumMod val="65000"/>
              </a:schemeClr>
            </a:solidFill>
          </a:ln>
        </p:spPr>
      </p:pic>
    </p:spTree>
    <p:extLst>
      <p:ext uri="{BB962C8B-B14F-4D97-AF65-F5344CB8AC3E}">
        <p14:creationId xmlns:p14="http://schemas.microsoft.com/office/powerpoint/2010/main" val="138962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normAutofit fontScale="90000"/>
          </a:bodyPr>
          <a:lstStyle/>
          <a:p>
            <a:r>
              <a:rPr lang="en-US" dirty="0"/>
              <a:t>Thanks!</a:t>
            </a:r>
          </a:p>
        </p:txBody>
      </p:sp>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normAutofit lnSpcReduction="10000"/>
          </a:bodyPr>
          <a:lstStyle/>
          <a:p>
            <a:r>
              <a:rPr lang="en-US" dirty="0"/>
              <a:t>Margaret Thorpe</a:t>
            </a:r>
          </a:p>
        </p:txBody>
      </p:sp>
      <p:sp>
        <p:nvSpPr>
          <p:cNvPr id="8" name="Text Placehold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a:normAutofit fontScale="92500" lnSpcReduction="20000"/>
          </a:bodyPr>
          <a:lstStyle/>
          <a:p>
            <a:r>
              <a:rPr lang="en-US" dirty="0"/>
              <a:t>Wildfire Lookout</a:t>
            </a:r>
          </a:p>
        </p:txBody>
      </p:sp>
      <p:sp>
        <p:nvSpPr>
          <p:cNvPr id="7" name="Text Placeholder 6">
            <a:extLst>
              <a:ext uri="{FF2B5EF4-FFF2-40B4-BE49-F238E27FC236}">
                <a16:creationId xmlns:a16="http://schemas.microsoft.com/office/drawing/2014/main" id="{E193BE18-C7A1-49A0-961F-EF3DA2E43863}"/>
              </a:ext>
            </a:extLst>
          </p:cNvPr>
          <p:cNvSpPr>
            <a:spLocks noGrp="1"/>
          </p:cNvSpPr>
          <p:nvPr>
            <p:ph type="body" sz="quarter" idx="16"/>
          </p:nvPr>
        </p:nvSpPr>
        <p:spPr/>
        <p:txBody>
          <a:bodyPr/>
          <a:lstStyle/>
          <a:p>
            <a:r>
              <a:rPr lang="en-US" dirty="0"/>
              <a:t>Image data queen. Neural net whisperer.</a:t>
            </a:r>
            <a:endParaRPr lang="en-US" noProof="1"/>
          </a:p>
          <a:p>
            <a:endParaRPr lang="en-US" dirty="0"/>
          </a:p>
        </p:txBody>
      </p:sp>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normAutofit lnSpcReduction="10000"/>
          </a:bodyPr>
          <a:lstStyle/>
          <a:p>
            <a:r>
              <a:rPr lang="en-US" dirty="0"/>
              <a:t>Michael Regpala</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normAutofit fontScale="92500" lnSpcReduction="20000"/>
          </a:bodyPr>
          <a:lstStyle/>
          <a:p>
            <a:r>
              <a:rPr lang="en-US" dirty="0"/>
              <a:t>Wildfire Spotter</a:t>
            </a:r>
          </a:p>
        </p:txBody>
      </p:sp>
      <p:sp>
        <p:nvSpPr>
          <p:cNvPr id="11" name="Text Placeholder 10">
            <a:extLst>
              <a:ext uri="{FF2B5EF4-FFF2-40B4-BE49-F238E27FC236}">
                <a16:creationId xmlns:a16="http://schemas.microsoft.com/office/drawing/2014/main" id="{6A3749A7-1EE7-44BF-8B36-93BE1DBD3725}"/>
              </a:ext>
            </a:extLst>
          </p:cNvPr>
          <p:cNvSpPr>
            <a:spLocks noGrp="1"/>
          </p:cNvSpPr>
          <p:nvPr>
            <p:ph type="body" sz="quarter" idx="36"/>
          </p:nvPr>
        </p:nvSpPr>
        <p:spPr>
          <a:xfrm>
            <a:off x="4172997" y="4452773"/>
            <a:ext cx="2830441" cy="805027"/>
          </a:xfrm>
        </p:spPr>
        <p:txBody>
          <a:bodyPr/>
          <a:lstStyle/>
          <a:p>
            <a:r>
              <a:rPr lang="en-US" dirty="0"/>
              <a:t>Master data wrangler. Server and API wizard. </a:t>
            </a:r>
          </a:p>
        </p:txBody>
      </p:sp>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a:normAutofit lnSpcReduction="10000"/>
          </a:bodyPr>
          <a:lstStyle/>
          <a:p>
            <a:r>
              <a:rPr lang="en-US" dirty="0"/>
              <a:t>Efrain Lopez</a:t>
            </a:r>
          </a:p>
        </p:txBody>
      </p:sp>
      <p:sp>
        <p:nvSpPr>
          <p:cNvPr id="16" name="Text Placehold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a:normAutofit fontScale="92500" lnSpcReduction="20000"/>
          </a:bodyPr>
          <a:lstStyle/>
          <a:p>
            <a:r>
              <a:rPr lang="en-US" dirty="0"/>
              <a:t>Wildfire Scout</a:t>
            </a:r>
          </a:p>
        </p:txBody>
      </p:sp>
      <p:sp>
        <p:nvSpPr>
          <p:cNvPr id="15" name="Text Placeholder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a:lstStyle/>
          <a:p>
            <a:r>
              <a:rPr lang="en-US" dirty="0"/>
              <a:t>Image data extraction specialist. Web conjuror.. </a:t>
            </a:r>
          </a:p>
        </p:txBody>
      </p:sp>
      <p:sp>
        <p:nvSpPr>
          <p:cNvPr id="46" name="Oval 45">
            <a:extLst>
              <a:ext uri="{FF2B5EF4-FFF2-40B4-BE49-F238E27FC236}">
                <a16:creationId xmlns:a16="http://schemas.microsoft.com/office/drawing/2014/main" id="{0DBA899A-53BF-4DD7-9AB9-0BDD4D947230}"/>
              </a:ext>
              <a:ext uri="{C183D7F6-B498-43B3-948B-1728B52AA6E4}">
                <adec:decorative xmlns:adec="http://schemas.microsoft.com/office/drawing/2017/decorative" val="1"/>
              </a:ext>
            </a:extLst>
          </p:cNvPr>
          <p:cNvSpPr/>
          <p:nvPr/>
        </p:nvSpPr>
        <p:spPr>
          <a:xfrm>
            <a:off x="7664903" y="2710214"/>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Placeholder 18" descr="A person smiling for the camera&#10;&#10;Description automatically generated with medium confidence">
            <a:extLst>
              <a:ext uri="{FF2B5EF4-FFF2-40B4-BE49-F238E27FC236}">
                <a16:creationId xmlns:a16="http://schemas.microsoft.com/office/drawing/2014/main" id="{8750B36B-1AD1-428F-90E1-E222954955F5}"/>
              </a:ext>
            </a:extLst>
          </p:cNvPr>
          <p:cNvPicPr>
            <a:picLocks noGrp="1" noChangeAspect="1"/>
          </p:cNvPicPr>
          <p:nvPr>
            <p:ph type="pic" sz="quarter" idx="14"/>
          </p:nvPr>
        </p:nvPicPr>
        <p:blipFill>
          <a:blip r:embed="rId3"/>
          <a:srcRect l="70" r="70"/>
          <a:stretch>
            <a:fillRect/>
          </a:stretch>
        </p:blipFill>
        <p:spPr>
          <a:ln>
            <a:solidFill>
              <a:schemeClr val="bg2"/>
            </a:solidFill>
          </a:ln>
        </p:spPr>
      </p:pic>
      <p:pic>
        <p:nvPicPr>
          <p:cNvPr id="26" name="Picture Placeholder 25" descr="A picture containing outdoor, sky, person, person&#10;&#10;Description automatically generated">
            <a:extLst>
              <a:ext uri="{FF2B5EF4-FFF2-40B4-BE49-F238E27FC236}">
                <a16:creationId xmlns:a16="http://schemas.microsoft.com/office/drawing/2014/main" id="{3EC6038F-46D8-4776-BB53-93ADAACC3F30}"/>
              </a:ext>
            </a:extLst>
          </p:cNvPr>
          <p:cNvPicPr>
            <a:picLocks noGrp="1" noChangeAspect="1"/>
          </p:cNvPicPr>
          <p:nvPr>
            <p:ph type="pic" sz="quarter" idx="38"/>
          </p:nvPr>
        </p:nvPicPr>
        <p:blipFill>
          <a:blip r:embed="rId4"/>
          <a:srcRect/>
          <a:stretch>
            <a:fillRect/>
          </a:stretch>
        </p:blipFill>
        <p:spPr/>
      </p:pic>
      <p:pic>
        <p:nvPicPr>
          <p:cNvPr id="30" name="Picture Placeholder 29" descr="A person wearing glasses&#10;&#10;Description automatically generated with medium confidence">
            <a:extLst>
              <a:ext uri="{FF2B5EF4-FFF2-40B4-BE49-F238E27FC236}">
                <a16:creationId xmlns:a16="http://schemas.microsoft.com/office/drawing/2014/main" id="{D6D89E41-2FE9-408B-8F57-EB6385413180}"/>
              </a:ext>
            </a:extLst>
          </p:cNvPr>
          <p:cNvPicPr>
            <a:picLocks noGrp="1" noChangeAspect="1"/>
          </p:cNvPicPr>
          <p:nvPr>
            <p:ph type="pic" sz="quarter" idx="34"/>
          </p:nvPr>
        </p:nvPicPr>
        <p:blipFill>
          <a:blip r:embed="rId5"/>
          <a:srcRect/>
          <a:stretch>
            <a:fillRect/>
          </a:stretch>
        </p:blipFill>
        <p:spPr>
          <a:ln w="63500">
            <a:solidFill>
              <a:schemeClr val="bg2"/>
            </a:solidFill>
          </a:ln>
        </p:spPr>
      </p:pic>
    </p:spTree>
    <p:extLst>
      <p:ext uri="{BB962C8B-B14F-4D97-AF65-F5344CB8AC3E}">
        <p14:creationId xmlns:p14="http://schemas.microsoft.com/office/powerpoint/2010/main" val="82471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E4C6C79-F046-41E2-BC7F-348BAF086372}"/>
              </a:ext>
            </a:extLst>
          </p:cNvPr>
          <p:cNvSpPr>
            <a:spLocks noChangeArrowheads="1"/>
          </p:cNvSpPr>
          <p:nvPr/>
        </p:nvSpPr>
        <p:spPr bwMode="auto">
          <a:xfrm>
            <a:off x="2467245" y="2277942"/>
            <a:ext cx="8235265"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urier New" panose="02070309020205020404" pitchFamily="49" charset="0"/>
              </a:rPr>
              <a:t>Streamline1 (V3)</a:t>
            </a:r>
            <a:r>
              <a:rPr kumimoji="0" lang="en-US" altLang="en-US" sz="1600" b="0" i="0" u="none" strike="noStrike" cap="none" normalizeH="0" baseline="0" dirty="0">
                <a:ln>
                  <a:noFill/>
                </a:ln>
                <a:solidFill>
                  <a:srgbClr val="000000"/>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31310</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Using 25048 files for training. Found 31310 files belonging to 2 classes. Using 6262 files for validation.</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12/12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0.0192 -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val_loss: 3.2564e-04 - val_binary_accuracy: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0.9998</a:t>
            </a:r>
            <a:r>
              <a:rPr kumimoji="0" lang="en-US" altLang="en-US" sz="1200" b="1" i="0" u="none" strike="noStrike" cap="none" normalizeH="0" baseline="0" dirty="0">
                <a:ln>
                  <a:noFill/>
                </a:ln>
                <a:solidFill>
                  <a:schemeClr val="accent5">
                    <a:lumMod val="75000"/>
                  </a:schemeClr>
                </a:solidFill>
                <a:effectLst/>
              </a:rPr>
              <a:t> </a:t>
            </a:r>
            <a:endParaRPr kumimoji="0" lang="en-US" altLang="en-US" sz="1200" b="1" i="0" u="none" strike="noStrike" cap="none" normalizeH="0" baseline="0" dirty="0">
              <a:ln>
                <a:noFill/>
              </a:ln>
              <a:solidFill>
                <a:schemeClr val="accent5">
                  <a:lumMod val="75000"/>
                </a:schemeClr>
              </a:solidFill>
              <a:effectLst/>
              <a:latin typeface="Arial" panose="020B0604020202020204" pitchFamily="34" charset="0"/>
            </a:endParaRPr>
          </a:p>
        </p:txBody>
      </p:sp>
      <p:sp>
        <p:nvSpPr>
          <p:cNvPr id="4" name="Title 4">
            <a:extLst>
              <a:ext uri="{FF2B5EF4-FFF2-40B4-BE49-F238E27FC236}">
                <a16:creationId xmlns:a16="http://schemas.microsoft.com/office/drawing/2014/main" id="{997AF1F5-FB8D-4398-B40B-DE78269F3CAD}"/>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Training &amp; Validation</a:t>
            </a:r>
            <a:endParaRPr lang="en-US" sz="2000" dirty="0"/>
          </a:p>
        </p:txBody>
      </p:sp>
      <p:pic>
        <p:nvPicPr>
          <p:cNvPr id="6" name="Picture 5">
            <a:extLst>
              <a:ext uri="{FF2B5EF4-FFF2-40B4-BE49-F238E27FC236}">
                <a16:creationId xmlns:a16="http://schemas.microsoft.com/office/drawing/2014/main" id="{EE0F2A5A-84B6-418B-A8A3-E13447AE0284}"/>
              </a:ext>
            </a:extLst>
          </p:cNvPr>
          <p:cNvPicPr>
            <a:picLocks noChangeAspect="1"/>
          </p:cNvPicPr>
          <p:nvPr/>
        </p:nvPicPr>
        <p:blipFill>
          <a:blip r:embed="rId3"/>
          <a:stretch>
            <a:fillRect/>
          </a:stretch>
        </p:blipFill>
        <p:spPr>
          <a:xfrm>
            <a:off x="0" y="2172247"/>
            <a:ext cx="2355507" cy="1565608"/>
          </a:xfrm>
          <a:prstGeom prst="rect">
            <a:avLst/>
          </a:prstGeom>
        </p:spPr>
      </p:pic>
      <p:sp>
        <p:nvSpPr>
          <p:cNvPr id="12" name="Rectangle 3">
            <a:extLst>
              <a:ext uri="{FF2B5EF4-FFF2-40B4-BE49-F238E27FC236}">
                <a16:creationId xmlns:a16="http://schemas.microsoft.com/office/drawing/2014/main" id="{518D2E2B-7FFF-403E-955B-A6E4537DEBB0}"/>
              </a:ext>
            </a:extLst>
          </p:cNvPr>
          <p:cNvSpPr>
            <a:spLocks noChangeArrowheads="1"/>
          </p:cNvSpPr>
          <p:nvPr/>
        </p:nvSpPr>
        <p:spPr bwMode="auto">
          <a:xfrm>
            <a:off x="2467245" y="3941293"/>
            <a:ext cx="8011788" cy="113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Courier New" panose="02070309020205020404" pitchFamily="49" charset="0"/>
              </a:rPr>
              <a:t>LargeXception</a:t>
            </a:r>
            <a:r>
              <a:rPr kumimoji="0" lang="en-US" altLang="en-US" sz="1400" b="1" i="0" u="none" strike="noStrike" cap="none" normalizeH="0" baseline="0" dirty="0">
                <a:ln>
                  <a:noFill/>
                </a:ln>
                <a:solidFill>
                  <a:srgbClr val="000000"/>
                </a:solidFill>
                <a:effectLst/>
                <a:latin typeface="Courier New" panose="02070309020205020404" pitchFamily="49" charset="0"/>
              </a:rPr>
              <a:t> (V2)</a:t>
            </a:r>
            <a:r>
              <a:rPr kumimoji="0" lang="en-US" altLang="en-US" sz="1400" b="0" i="0" u="none" strike="noStrike" cap="none" normalizeH="0" baseline="0" dirty="0">
                <a:ln>
                  <a:noFill/>
                </a:ln>
                <a:solidFill>
                  <a:srgbClr val="000000"/>
                </a:solidFill>
                <a:effectLst/>
                <a:latin typeface="Courier New" panose="02070309020205020404" pitchFamily="49" charset="0"/>
              </a:rPr>
              <a:t>:</a:t>
            </a:r>
          </a:p>
          <a:p>
            <a:pPr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31310</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Using 25048 files for training. Found 31310 files belonging to 2 classes. Using 6262 files for validation.</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15/15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0.0092 -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0.9962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val_loss: 0.0035 - val_binary_accuracy: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0.9989</a:t>
            </a:r>
            <a:r>
              <a:rPr kumimoji="0" lang="en-US" altLang="en-US" sz="1200" b="1" i="0" u="none" strike="noStrike" cap="none" normalizeH="0" baseline="0" dirty="0">
                <a:ln>
                  <a:noFill/>
                </a:ln>
                <a:solidFill>
                  <a:schemeClr val="accent5">
                    <a:lumMod val="75000"/>
                  </a:schemeClr>
                </a:solidFill>
                <a:effectLst/>
              </a:rPr>
              <a:t> </a:t>
            </a:r>
            <a:endParaRPr kumimoji="0" lang="en-US" altLang="en-US" sz="1200" b="1" i="0" u="none" strike="noStrike" cap="none" normalizeH="0" baseline="0" dirty="0">
              <a:ln>
                <a:noFill/>
              </a:ln>
              <a:solidFill>
                <a:schemeClr val="accent5">
                  <a:lumMod val="75000"/>
                </a:schemeClr>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C40E1504-F2A8-4A85-81E1-B72D7AD24794}"/>
              </a:ext>
            </a:extLst>
          </p:cNvPr>
          <p:cNvPicPr>
            <a:picLocks noChangeAspect="1"/>
          </p:cNvPicPr>
          <p:nvPr/>
        </p:nvPicPr>
        <p:blipFill>
          <a:blip r:embed="rId4"/>
          <a:stretch>
            <a:fillRect/>
          </a:stretch>
        </p:blipFill>
        <p:spPr>
          <a:xfrm>
            <a:off x="0" y="3737581"/>
            <a:ext cx="2324101" cy="1546199"/>
          </a:xfrm>
          <a:prstGeom prst="rect">
            <a:avLst/>
          </a:prstGeom>
        </p:spPr>
      </p:pic>
      <p:pic>
        <p:nvPicPr>
          <p:cNvPr id="19" name="Picture 18">
            <a:extLst>
              <a:ext uri="{FF2B5EF4-FFF2-40B4-BE49-F238E27FC236}">
                <a16:creationId xmlns:a16="http://schemas.microsoft.com/office/drawing/2014/main" id="{9C7D629E-6F99-45D6-A16F-4FF73FA4CCFB}"/>
              </a:ext>
            </a:extLst>
          </p:cNvPr>
          <p:cNvPicPr>
            <a:picLocks noChangeAspect="1"/>
          </p:cNvPicPr>
          <p:nvPr/>
        </p:nvPicPr>
        <p:blipFill>
          <a:blip r:embed="rId5"/>
          <a:stretch>
            <a:fillRect/>
          </a:stretch>
        </p:blipFill>
        <p:spPr>
          <a:xfrm>
            <a:off x="1" y="5283780"/>
            <a:ext cx="2324100" cy="1565607"/>
          </a:xfrm>
          <a:prstGeom prst="rect">
            <a:avLst/>
          </a:prstGeom>
        </p:spPr>
      </p:pic>
      <p:sp>
        <p:nvSpPr>
          <p:cNvPr id="20" name="Rectangle 3">
            <a:extLst>
              <a:ext uri="{FF2B5EF4-FFF2-40B4-BE49-F238E27FC236}">
                <a16:creationId xmlns:a16="http://schemas.microsoft.com/office/drawing/2014/main" id="{32CC5722-9AEE-4C4D-BB6B-30103394F2EE}"/>
              </a:ext>
            </a:extLst>
          </p:cNvPr>
          <p:cNvSpPr>
            <a:spLocks noChangeArrowheads="1"/>
          </p:cNvSpPr>
          <p:nvPr/>
        </p:nvSpPr>
        <p:spPr bwMode="auto">
          <a:xfrm>
            <a:off x="2513826" y="5611022"/>
            <a:ext cx="846141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err="1">
                <a:solidFill>
                  <a:srgbClr val="000000"/>
                </a:solidFill>
                <a:latin typeface="Courier New" panose="02070309020205020404" pitchFamily="49" charset="0"/>
              </a:rPr>
              <a:t>Medium</a:t>
            </a:r>
            <a:r>
              <a:rPr kumimoji="0" lang="en-US" altLang="en-US" sz="1400" b="1" i="0" u="none" strike="noStrike" cap="none" normalizeH="0" baseline="0" dirty="0" err="1">
                <a:ln>
                  <a:noFill/>
                </a:ln>
                <a:solidFill>
                  <a:srgbClr val="000000"/>
                </a:solidFill>
                <a:effectLst/>
                <a:latin typeface="Courier New" panose="02070309020205020404" pitchFamily="49" charset="0"/>
              </a:rPr>
              <a:t>Xception</a:t>
            </a:r>
            <a:r>
              <a:rPr kumimoji="0" lang="en-US" altLang="en-US" sz="1400" b="1" i="0" u="none" strike="noStrike" cap="none" normalizeH="0" baseline="0" dirty="0">
                <a:ln>
                  <a:noFill/>
                </a:ln>
                <a:solidFill>
                  <a:srgbClr val="000000"/>
                </a:solidFill>
                <a:effectLst/>
                <a:latin typeface="Courier New" panose="02070309020205020404" pitchFamily="49" charset="0"/>
              </a:rPr>
              <a:t> (V1)</a:t>
            </a:r>
            <a:r>
              <a:rPr kumimoji="0" lang="en-US" altLang="en-US" sz="1400" b="0" i="0" u="none" strike="noStrike" cap="none" normalizeH="0" baseline="0" dirty="0">
                <a:ln>
                  <a:noFill/>
                </a:ln>
                <a:solidFill>
                  <a:srgbClr val="000000"/>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23098</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Using 18479 files for training.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23098 files belonging to 2 classes. Using 4619 files for validation.</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20/20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0.0040 -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0.9989 -</a:t>
            </a:r>
            <a:r>
              <a:rPr kumimoji="0" lang="en-US" altLang="en-US" sz="1200" b="1" i="0" u="none" strike="noStrike" cap="none" normalizeH="0" baseline="0" dirty="0" err="1">
                <a:ln>
                  <a:noFill/>
                </a:ln>
                <a:solidFill>
                  <a:schemeClr val="accent5">
                    <a:lumMod val="75000"/>
                  </a:schemeClr>
                </a:solidFill>
                <a:effectLst/>
                <a:latin typeface="Courier New" panose="02070309020205020404" pitchFamily="49" charset="0"/>
              </a:rPr>
              <a:t>v</a:t>
            </a:r>
            <a:r>
              <a:rPr kumimoji="0" lang="en-US" altLang="en-US" sz="1200" b="0" i="0" u="none" strike="noStrike" cap="none" normalizeH="0" baseline="0" dirty="0" err="1">
                <a:ln>
                  <a:noFill/>
                </a:ln>
                <a:solidFill>
                  <a:srgbClr val="000000"/>
                </a:solidFill>
                <a:effectLst/>
                <a:latin typeface="Courier New" panose="02070309020205020404" pitchFamily="49" charset="0"/>
              </a:rPr>
              <a:t>al_loss</a:t>
            </a:r>
            <a:r>
              <a:rPr kumimoji="0" lang="en-US" altLang="en-US" sz="1200" b="0" i="0" u="none" strike="noStrike" cap="none" normalizeH="0" baseline="0" dirty="0">
                <a:ln>
                  <a:noFill/>
                </a:ln>
                <a:solidFill>
                  <a:srgbClr val="000000"/>
                </a:solidFill>
                <a:effectLst/>
                <a:latin typeface="Courier New" panose="02070309020205020404" pitchFamily="49" charset="0"/>
              </a:rPr>
              <a:t>: 0.0044 - val_binary_accuracy:</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 0.9991</a:t>
            </a:r>
            <a:r>
              <a:rPr kumimoji="0" lang="en-US" altLang="en-US" sz="1050" b="1" i="0" u="none" strike="noStrike" cap="none" normalizeH="0" baseline="0" dirty="0">
                <a:ln>
                  <a:noFill/>
                </a:ln>
                <a:solidFill>
                  <a:schemeClr val="accent5">
                    <a:lumMod val="75000"/>
                  </a:schemeClr>
                </a:solidFill>
                <a:effectLst/>
              </a:rPr>
              <a:t> </a:t>
            </a:r>
            <a:endParaRPr kumimoji="0" lang="en-US" altLang="en-US" sz="2800" b="1" i="0" u="none" strike="noStrike" cap="none" normalizeH="0" baseline="0" dirty="0">
              <a:ln>
                <a:noFill/>
              </a:ln>
              <a:solidFill>
                <a:schemeClr val="accent5">
                  <a:lumMod val="75000"/>
                </a:schemeClr>
              </a:solidFill>
              <a:effectLst/>
              <a:latin typeface="Arial" panose="020B0604020202020204" pitchFamily="34" charset="0"/>
            </a:endParaRPr>
          </a:p>
        </p:txBody>
      </p:sp>
      <p:sp>
        <p:nvSpPr>
          <p:cNvPr id="9" name="Rectangle 2">
            <a:extLst>
              <a:ext uri="{FF2B5EF4-FFF2-40B4-BE49-F238E27FC236}">
                <a16:creationId xmlns:a16="http://schemas.microsoft.com/office/drawing/2014/main" id="{40197C5C-4C7C-4CE3-A443-845F4F0C1213}"/>
              </a:ext>
            </a:extLst>
          </p:cNvPr>
          <p:cNvSpPr>
            <a:spLocks noChangeArrowheads="1"/>
          </p:cNvSpPr>
          <p:nvPr/>
        </p:nvSpPr>
        <p:spPr bwMode="auto">
          <a:xfrm>
            <a:off x="4498975" y="636930"/>
            <a:ext cx="7540626" cy="16263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urier New" panose="02070309020205020404" pitchFamily="49" charset="0"/>
              </a:rPr>
              <a:t>Streamline2 (V4)</a:t>
            </a:r>
            <a:r>
              <a:rPr kumimoji="0" lang="en-US" altLang="en-US" sz="1600" b="0" i="0" u="none" strike="noStrike" cap="none" normalizeH="0" baseline="0" dirty="0">
                <a:ln>
                  <a:noFill/>
                </a:ln>
                <a:solidFill>
                  <a:srgbClr val="000000"/>
                </a:solidFill>
                <a:effectLst/>
                <a:latin typeface="Courier New" panose="02070309020205020404" pitchFamily="49" charset="0"/>
              </a:rPr>
              <a:t>:</a:t>
            </a:r>
          </a:p>
          <a:p>
            <a:pPr marL="0" marR="0">
              <a:lnSpc>
                <a:spcPct val="107000"/>
              </a:lnSpc>
              <a:spcBef>
                <a:spcPts val="0"/>
              </a:spcBef>
              <a:spcAft>
                <a:spcPts val="0"/>
              </a:spcAft>
            </a:pPr>
            <a:r>
              <a:rPr lang="en-US" sz="1200" dirty="0" err="1">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Tensorflow</a:t>
            </a:r>
            <a:r>
              <a:rPr lang="en-US" sz="1200" dirty="0">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 version 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Running on TPU  ['10.11.174.146:8470']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Times New Roman" panose="02020603050405020304" pitchFamily="18" charset="0"/>
                <a:cs typeface="Times New Roman" panose="02020603050405020304" pitchFamily="18" charset="0"/>
              </a:rPr>
              <a:t>Your runtime has 37.9 gigabytes of available RAM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ourier New" panose="02070309020205020404" pitchFamily="49" charset="0"/>
                <a:ea typeface="Times New Roman" panose="02020603050405020304" pitchFamily="18" charset="0"/>
                <a:cs typeface="Times New Roman" panose="02020603050405020304" pitchFamily="18" charset="0"/>
              </a:rPr>
              <a:t>You are using a high-RAM runtime!</a:t>
            </a:r>
          </a:p>
          <a:p>
            <a:pPr marL="0" marR="0">
              <a:lnSpc>
                <a:spcPct val="107000"/>
              </a:lnSpc>
              <a:spcBef>
                <a:spcPts val="0"/>
              </a:spcBef>
              <a:spcAft>
                <a:spcPts val="0"/>
              </a:spcAft>
            </a:pPr>
            <a:r>
              <a:rPr lang="en-US" sz="1200" dirty="0">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Found 35025 files belonging to 2 classes. Using 28020 files for training.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solidFill>
                  <a:srgbClr val="212121"/>
                </a:solidFill>
                <a:effectLst/>
                <a:latin typeface="Courier New" panose="02070309020205020404" pitchFamily="49" charset="0"/>
                <a:ea typeface="Times New Roman" panose="02020603050405020304" pitchFamily="18" charset="0"/>
                <a:cs typeface="Times New Roman" panose="02020603050405020304" pitchFamily="18" charset="0"/>
              </a:rPr>
              <a:t>Found 35025 files belonging to 2 classes. Using 7005 files for validation.</a:t>
            </a:r>
          </a:p>
          <a:p>
            <a:pPr>
              <a:lnSpc>
                <a:spcPct val="107000"/>
              </a:lnSpc>
            </a:pPr>
            <a:r>
              <a:rPr kumimoji="0" lang="en-US" altLang="en-US" sz="1200" b="0" i="0" u="none" strike="noStrike" cap="none" normalizeH="0" baseline="0" dirty="0">
                <a:ln>
                  <a:noFill/>
                </a:ln>
                <a:solidFill>
                  <a:srgbClr val="000000"/>
                </a:solidFill>
                <a:effectLst/>
                <a:latin typeface="Courier New" panose="02070309020205020404" pitchFamily="49" charset="0"/>
              </a:rPr>
              <a:t>Epoch 1/15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A51EFE62-85F1-435A-B05E-2C46061EB791}"/>
              </a:ext>
            </a:extLst>
          </p:cNvPr>
          <p:cNvPicPr/>
          <p:nvPr/>
        </p:nvPicPr>
        <p:blipFill>
          <a:blip r:embed="rId6"/>
          <a:stretch>
            <a:fillRect/>
          </a:stretch>
        </p:blipFill>
        <p:spPr>
          <a:xfrm>
            <a:off x="282576" y="1060480"/>
            <a:ext cx="4083050" cy="444500"/>
          </a:xfrm>
          <a:prstGeom prst="rect">
            <a:avLst/>
          </a:prstGeom>
        </p:spPr>
      </p:pic>
    </p:spTree>
    <p:extLst>
      <p:ext uri="{BB962C8B-B14F-4D97-AF65-F5344CB8AC3E}">
        <p14:creationId xmlns:p14="http://schemas.microsoft.com/office/powerpoint/2010/main" val="82990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AFAE39B-CCE0-45C9-A283-942BD0572DFF}"/>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False Positives</a:t>
            </a:r>
            <a:br>
              <a:rPr lang="en-US" sz="3200" dirty="0"/>
            </a:br>
            <a:r>
              <a:rPr lang="en-US" sz="2000" dirty="0"/>
              <a:t>Also some real head scratchers</a:t>
            </a:r>
          </a:p>
        </p:txBody>
      </p:sp>
      <p:pic>
        <p:nvPicPr>
          <p:cNvPr id="4" name="Picture 3">
            <a:extLst>
              <a:ext uri="{FF2B5EF4-FFF2-40B4-BE49-F238E27FC236}">
                <a16:creationId xmlns:a16="http://schemas.microsoft.com/office/drawing/2014/main" id="{EEC70C9A-7216-4E77-8E53-1B2D7E149CBC}"/>
              </a:ext>
            </a:extLst>
          </p:cNvPr>
          <p:cNvPicPr>
            <a:picLocks noChangeAspect="1"/>
          </p:cNvPicPr>
          <p:nvPr/>
        </p:nvPicPr>
        <p:blipFill>
          <a:blip r:embed="rId2"/>
          <a:stretch>
            <a:fillRect/>
          </a:stretch>
        </p:blipFill>
        <p:spPr>
          <a:xfrm>
            <a:off x="-3184" y="0"/>
            <a:ext cx="2343477" cy="2295845"/>
          </a:xfrm>
          <a:prstGeom prst="rect">
            <a:avLst/>
          </a:prstGeom>
        </p:spPr>
      </p:pic>
      <p:pic>
        <p:nvPicPr>
          <p:cNvPr id="6" name="Picture 5">
            <a:extLst>
              <a:ext uri="{FF2B5EF4-FFF2-40B4-BE49-F238E27FC236}">
                <a16:creationId xmlns:a16="http://schemas.microsoft.com/office/drawing/2014/main" id="{E96D3ABF-C915-431E-A914-2E0F941D6730}"/>
              </a:ext>
            </a:extLst>
          </p:cNvPr>
          <p:cNvPicPr>
            <a:picLocks noChangeAspect="1"/>
          </p:cNvPicPr>
          <p:nvPr/>
        </p:nvPicPr>
        <p:blipFill>
          <a:blip r:embed="rId3"/>
          <a:stretch>
            <a:fillRect/>
          </a:stretch>
        </p:blipFill>
        <p:spPr>
          <a:xfrm>
            <a:off x="46223" y="2490622"/>
            <a:ext cx="2353003" cy="2372056"/>
          </a:xfrm>
          <a:prstGeom prst="rect">
            <a:avLst/>
          </a:prstGeom>
        </p:spPr>
      </p:pic>
      <p:pic>
        <p:nvPicPr>
          <p:cNvPr id="8" name="Picture 7">
            <a:extLst>
              <a:ext uri="{FF2B5EF4-FFF2-40B4-BE49-F238E27FC236}">
                <a16:creationId xmlns:a16="http://schemas.microsoft.com/office/drawing/2014/main" id="{2DD34971-A803-4BE0-8DA7-F83AB8BDCDBB}"/>
              </a:ext>
            </a:extLst>
          </p:cNvPr>
          <p:cNvPicPr>
            <a:picLocks noChangeAspect="1"/>
          </p:cNvPicPr>
          <p:nvPr/>
        </p:nvPicPr>
        <p:blipFill>
          <a:blip r:embed="rId4"/>
          <a:stretch>
            <a:fillRect/>
          </a:stretch>
        </p:blipFill>
        <p:spPr>
          <a:xfrm>
            <a:off x="2549944" y="4257664"/>
            <a:ext cx="2353003" cy="2381582"/>
          </a:xfrm>
          <a:prstGeom prst="rect">
            <a:avLst/>
          </a:prstGeom>
        </p:spPr>
      </p:pic>
      <p:pic>
        <p:nvPicPr>
          <p:cNvPr id="10" name="Picture 9">
            <a:extLst>
              <a:ext uri="{FF2B5EF4-FFF2-40B4-BE49-F238E27FC236}">
                <a16:creationId xmlns:a16="http://schemas.microsoft.com/office/drawing/2014/main" id="{E07D828A-1131-4B62-9DA1-40F748B82686}"/>
              </a:ext>
            </a:extLst>
          </p:cNvPr>
          <p:cNvPicPr>
            <a:picLocks noChangeAspect="1"/>
          </p:cNvPicPr>
          <p:nvPr/>
        </p:nvPicPr>
        <p:blipFill>
          <a:blip r:embed="rId5"/>
          <a:stretch>
            <a:fillRect/>
          </a:stretch>
        </p:blipFill>
        <p:spPr>
          <a:xfrm>
            <a:off x="2549944" y="1752601"/>
            <a:ext cx="2391109" cy="2353003"/>
          </a:xfrm>
          <a:prstGeom prst="rect">
            <a:avLst/>
          </a:prstGeom>
        </p:spPr>
      </p:pic>
      <p:pic>
        <p:nvPicPr>
          <p:cNvPr id="12" name="Picture 11">
            <a:extLst>
              <a:ext uri="{FF2B5EF4-FFF2-40B4-BE49-F238E27FC236}">
                <a16:creationId xmlns:a16="http://schemas.microsoft.com/office/drawing/2014/main" id="{10D4CF8E-DF17-472E-8DB6-AF21B13F4F35}"/>
              </a:ext>
            </a:extLst>
          </p:cNvPr>
          <p:cNvPicPr>
            <a:picLocks noChangeAspect="1"/>
          </p:cNvPicPr>
          <p:nvPr/>
        </p:nvPicPr>
        <p:blipFill>
          <a:blip r:embed="rId6"/>
          <a:stretch>
            <a:fillRect/>
          </a:stretch>
        </p:blipFill>
        <p:spPr>
          <a:xfrm>
            <a:off x="7451764" y="2500148"/>
            <a:ext cx="2381582" cy="2353003"/>
          </a:xfrm>
          <a:prstGeom prst="rect">
            <a:avLst/>
          </a:prstGeom>
        </p:spPr>
      </p:pic>
      <p:pic>
        <p:nvPicPr>
          <p:cNvPr id="14" name="Picture 13">
            <a:extLst>
              <a:ext uri="{FF2B5EF4-FFF2-40B4-BE49-F238E27FC236}">
                <a16:creationId xmlns:a16="http://schemas.microsoft.com/office/drawing/2014/main" id="{BC6C5A11-2147-43A6-8B14-288BAE023579}"/>
              </a:ext>
            </a:extLst>
          </p:cNvPr>
          <p:cNvPicPr>
            <a:picLocks noChangeAspect="1"/>
          </p:cNvPicPr>
          <p:nvPr/>
        </p:nvPicPr>
        <p:blipFill>
          <a:blip r:embed="rId7"/>
          <a:stretch>
            <a:fillRect/>
          </a:stretch>
        </p:blipFill>
        <p:spPr>
          <a:xfrm>
            <a:off x="9871452" y="634878"/>
            <a:ext cx="2287395" cy="2294224"/>
          </a:xfrm>
          <a:prstGeom prst="rect">
            <a:avLst/>
          </a:prstGeom>
        </p:spPr>
      </p:pic>
      <p:pic>
        <p:nvPicPr>
          <p:cNvPr id="16" name="Picture 15">
            <a:extLst>
              <a:ext uri="{FF2B5EF4-FFF2-40B4-BE49-F238E27FC236}">
                <a16:creationId xmlns:a16="http://schemas.microsoft.com/office/drawing/2014/main" id="{D4A54447-4D46-4480-A719-8175456D8FC0}"/>
              </a:ext>
            </a:extLst>
          </p:cNvPr>
          <p:cNvPicPr>
            <a:picLocks noChangeAspect="1"/>
          </p:cNvPicPr>
          <p:nvPr/>
        </p:nvPicPr>
        <p:blipFill>
          <a:blip r:embed="rId8"/>
          <a:stretch>
            <a:fillRect/>
          </a:stretch>
        </p:blipFill>
        <p:spPr>
          <a:xfrm>
            <a:off x="5053588" y="4257664"/>
            <a:ext cx="2367093" cy="2353003"/>
          </a:xfrm>
          <a:prstGeom prst="rect">
            <a:avLst/>
          </a:prstGeom>
        </p:spPr>
      </p:pic>
      <p:pic>
        <p:nvPicPr>
          <p:cNvPr id="18" name="Picture 17">
            <a:extLst>
              <a:ext uri="{FF2B5EF4-FFF2-40B4-BE49-F238E27FC236}">
                <a16:creationId xmlns:a16="http://schemas.microsoft.com/office/drawing/2014/main" id="{78C50952-3D27-4419-94E5-83E63E7C0543}"/>
              </a:ext>
            </a:extLst>
          </p:cNvPr>
          <p:cNvPicPr>
            <a:picLocks noChangeAspect="1"/>
          </p:cNvPicPr>
          <p:nvPr/>
        </p:nvPicPr>
        <p:blipFill>
          <a:blip r:embed="rId9"/>
          <a:stretch>
            <a:fillRect/>
          </a:stretch>
        </p:blipFill>
        <p:spPr>
          <a:xfrm>
            <a:off x="9767247" y="4426030"/>
            <a:ext cx="2424753" cy="2431970"/>
          </a:xfrm>
          <a:prstGeom prst="rect">
            <a:avLst/>
          </a:prstGeom>
        </p:spPr>
      </p:pic>
      <p:pic>
        <p:nvPicPr>
          <p:cNvPr id="20" name="Picture 19">
            <a:extLst>
              <a:ext uri="{FF2B5EF4-FFF2-40B4-BE49-F238E27FC236}">
                <a16:creationId xmlns:a16="http://schemas.microsoft.com/office/drawing/2014/main" id="{0BE1F55A-5562-4105-97C4-746FADF9230E}"/>
              </a:ext>
            </a:extLst>
          </p:cNvPr>
          <p:cNvPicPr>
            <a:picLocks noChangeAspect="1"/>
          </p:cNvPicPr>
          <p:nvPr/>
        </p:nvPicPr>
        <p:blipFill>
          <a:blip r:embed="rId10"/>
          <a:stretch>
            <a:fillRect/>
          </a:stretch>
        </p:blipFill>
        <p:spPr>
          <a:xfrm>
            <a:off x="5070435" y="782333"/>
            <a:ext cx="2424753" cy="2381582"/>
          </a:xfrm>
          <a:prstGeom prst="rect">
            <a:avLst/>
          </a:prstGeom>
        </p:spPr>
      </p:pic>
    </p:spTree>
    <p:extLst>
      <p:ext uri="{BB962C8B-B14F-4D97-AF65-F5344CB8AC3E}">
        <p14:creationId xmlns:p14="http://schemas.microsoft.com/office/powerpoint/2010/main" val="311846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E6B1184-9733-4830-945B-B95D8155F6C7}"/>
              </a:ext>
            </a:extLst>
          </p:cNvPr>
          <p:cNvPicPr>
            <a:picLocks noGrp="1" noChangeAspect="1"/>
          </p:cNvPicPr>
          <p:nvPr>
            <p:ph type="pic" sz="quarter" idx="10"/>
          </p:nvPr>
        </p:nvPicPr>
        <p:blipFill rotWithShape="1">
          <a:blip r:embed="rId3"/>
          <a:srcRect t="12352" b="12352"/>
          <a:stretch/>
        </p:blipFill>
        <p:spPr/>
      </p:pic>
      <p:grpSp>
        <p:nvGrpSpPr>
          <p:cNvPr id="14" name="Group 13">
            <a:extLst>
              <a:ext uri="{FF2B5EF4-FFF2-40B4-BE49-F238E27FC236}">
                <a16:creationId xmlns:a16="http://schemas.microsoft.com/office/drawing/2014/main" id="{5CFCF997-2350-4BBA-96E0-7C471144758D}"/>
              </a:ext>
            </a:extLst>
          </p:cNvPr>
          <p:cNvGrpSpPr/>
          <p:nvPr/>
        </p:nvGrpSpPr>
        <p:grpSpPr>
          <a:xfrm>
            <a:off x="7335520" y="873760"/>
            <a:ext cx="4338320" cy="5435600"/>
            <a:chOff x="7335520" y="873760"/>
            <a:chExt cx="4338320" cy="5435600"/>
          </a:xfrm>
        </p:grpSpPr>
        <p:sp>
          <p:nvSpPr>
            <p:cNvPr id="10" name="Rectangle 9">
              <a:extLst>
                <a:ext uri="{FF2B5EF4-FFF2-40B4-BE49-F238E27FC236}">
                  <a16:creationId xmlns:a16="http://schemas.microsoft.com/office/drawing/2014/main" id="{31A5AEAA-AE9E-4766-BE53-14249230396A}"/>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9">
              <a:extLst>
                <a:ext uri="{FF2B5EF4-FFF2-40B4-BE49-F238E27FC236}">
                  <a16:creationId xmlns:a16="http://schemas.microsoft.com/office/drawing/2014/main" id="{6AD566C4-2C53-4837-87C3-04742F101220}"/>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Human Lookouts </a:t>
              </a:r>
            </a:p>
          </p:txBody>
        </p:sp>
        <p:sp>
          <p:nvSpPr>
            <p:cNvPr id="12" name="Text Placeholder 10">
              <a:extLst>
                <a:ext uri="{FF2B5EF4-FFF2-40B4-BE49-F238E27FC236}">
                  <a16:creationId xmlns:a16="http://schemas.microsoft.com/office/drawing/2014/main" id="{56689ACE-9972-49D3-A940-1ED28105B0D4}"/>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THING OF THE PAST</a:t>
              </a:r>
            </a:p>
          </p:txBody>
        </p:sp>
        <p:sp>
          <p:nvSpPr>
            <p:cNvPr id="13" name="Text Placeholder 10">
              <a:extLst>
                <a:ext uri="{FF2B5EF4-FFF2-40B4-BE49-F238E27FC236}">
                  <a16:creationId xmlns:a16="http://schemas.microsoft.com/office/drawing/2014/main" id="{92877B4B-CA7A-435B-8113-4318E19CF720}"/>
                </a:ext>
              </a:extLst>
            </p:cNvPr>
            <p:cNvSpPr txBox="1">
              <a:spLocks/>
            </p:cNvSpPr>
            <p:nvPr/>
          </p:nvSpPr>
          <p:spPr>
            <a:xfrm>
              <a:off x="7424261" y="2872325"/>
              <a:ext cx="4008437" cy="309915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Traditional fire lookouts are being phased out in favor of faster and safer fire-detection methods.</a:t>
              </a:r>
            </a:p>
            <a:p>
              <a:pPr marL="0" indent="0">
                <a:buFont typeface="Arial" panose="020B0604020202020204" pitchFamily="34" charset="0"/>
                <a:buNone/>
              </a:pPr>
              <a:r>
                <a:rPr lang="en-US" sz="2100" dirty="0">
                  <a:effectLst/>
                  <a:ea typeface="Calibri" panose="020F0502020204030204" pitchFamily="34" charset="0"/>
                  <a:cs typeface="Times New Roman" panose="02020603050405020304" pitchFamily="18" charset="0"/>
                </a:rPr>
                <a:t>California once had 660 fire lookout towers/cabs that were manned for decades by personnel monitoring for wildfires. Since the 1990’s most of them have been retired from service as various terrestrial, aerial, and satellite-based technologies that are equipped with visible, IR, or multispectral sensors have become more commonplace. Today, only 38 of those towers remain in operation, mostly in our far northern forests.</a:t>
              </a:r>
              <a:endParaRPr lang="en-US" sz="2100" dirty="0"/>
            </a:p>
          </p:txBody>
        </p:sp>
      </p:grpSp>
    </p:spTree>
    <p:extLst>
      <p:ext uri="{BB962C8B-B14F-4D97-AF65-F5344CB8AC3E}">
        <p14:creationId xmlns:p14="http://schemas.microsoft.com/office/powerpoint/2010/main" val="208150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3B6B691-CCEA-49BC-887E-2DDD996AFE4C}"/>
              </a:ext>
            </a:extLst>
          </p:cNvPr>
          <p:cNvPicPr>
            <a:picLocks noGrp="1" noChangeAspect="1"/>
          </p:cNvPicPr>
          <p:nvPr>
            <p:ph type="pic" sz="quarter" idx="10"/>
          </p:nvPr>
        </p:nvPicPr>
        <p:blipFill rotWithShape="1">
          <a:blip r:embed="rId3"/>
          <a:srcRect l="5152" r="5152"/>
          <a:stretch/>
        </p:blipFill>
        <p:spPr>
          <a:xfrm>
            <a:off x="5721350" y="0"/>
            <a:ext cx="6470650" cy="3639741"/>
          </a:xfrm>
        </p:spPr>
      </p:pic>
      <p:pic>
        <p:nvPicPr>
          <p:cNvPr id="6" name="Picture 5">
            <a:extLst>
              <a:ext uri="{FF2B5EF4-FFF2-40B4-BE49-F238E27FC236}">
                <a16:creationId xmlns:a16="http://schemas.microsoft.com/office/drawing/2014/main" id="{B1C527C9-E08B-4D3E-A90A-ABB3A9524AE5}"/>
              </a:ext>
            </a:extLst>
          </p:cNvPr>
          <p:cNvPicPr>
            <a:picLocks noChangeAspect="1"/>
          </p:cNvPicPr>
          <p:nvPr/>
        </p:nvPicPr>
        <p:blipFill>
          <a:blip r:embed="rId4"/>
          <a:stretch>
            <a:fillRect/>
          </a:stretch>
        </p:blipFill>
        <p:spPr>
          <a:xfrm>
            <a:off x="5721350" y="3615307"/>
            <a:ext cx="6470650" cy="3242694"/>
          </a:xfrm>
          <a:prstGeom prst="rect">
            <a:avLst/>
          </a:prstGeom>
        </p:spPr>
      </p:pic>
      <p:grpSp>
        <p:nvGrpSpPr>
          <p:cNvPr id="7" name="Group 6">
            <a:extLst>
              <a:ext uri="{FF2B5EF4-FFF2-40B4-BE49-F238E27FC236}">
                <a16:creationId xmlns:a16="http://schemas.microsoft.com/office/drawing/2014/main" id="{E61BF65C-3FC0-45CA-A072-6038069E51F9}"/>
              </a:ext>
            </a:extLst>
          </p:cNvPr>
          <p:cNvGrpSpPr/>
          <p:nvPr/>
        </p:nvGrpSpPr>
        <p:grpSpPr>
          <a:xfrm>
            <a:off x="839470" y="651192"/>
            <a:ext cx="4338320" cy="6035358"/>
            <a:chOff x="7335520" y="873760"/>
            <a:chExt cx="4338320" cy="5555615"/>
          </a:xfrm>
        </p:grpSpPr>
        <p:sp>
          <p:nvSpPr>
            <p:cNvPr id="8" name="Rectangle 7">
              <a:extLst>
                <a:ext uri="{FF2B5EF4-FFF2-40B4-BE49-F238E27FC236}">
                  <a16:creationId xmlns:a16="http://schemas.microsoft.com/office/drawing/2014/main" id="{19116F04-27BF-416C-8AAD-5429321CD8C3}"/>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9">
              <a:extLst>
                <a:ext uri="{FF2B5EF4-FFF2-40B4-BE49-F238E27FC236}">
                  <a16:creationId xmlns:a16="http://schemas.microsoft.com/office/drawing/2014/main" id="{F26A7974-BF2A-4D56-8690-3F2587090136}"/>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ALERT</a:t>
              </a:r>
            </a:p>
            <a:p>
              <a:r>
                <a:rPr lang="en-US" dirty="0"/>
                <a:t>Wildfire</a:t>
              </a:r>
            </a:p>
          </p:txBody>
        </p:sp>
        <p:sp>
          <p:nvSpPr>
            <p:cNvPr id="10" name="Text Placeholder 10">
              <a:extLst>
                <a:ext uri="{FF2B5EF4-FFF2-40B4-BE49-F238E27FC236}">
                  <a16:creationId xmlns:a16="http://schemas.microsoft.com/office/drawing/2014/main" id="{96597A97-4CA5-4325-BA27-C082CD759886}"/>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 OF CAMERAS</a:t>
              </a:r>
            </a:p>
          </p:txBody>
        </p:sp>
        <p:sp>
          <p:nvSpPr>
            <p:cNvPr id="11" name="Text Placeholder 10">
              <a:extLst>
                <a:ext uri="{FF2B5EF4-FFF2-40B4-BE49-F238E27FC236}">
                  <a16:creationId xmlns:a16="http://schemas.microsoft.com/office/drawing/2014/main" id="{22CD6BC5-2A8C-4FFF-A0C1-A551300E68E0}"/>
                </a:ext>
              </a:extLst>
            </p:cNvPr>
            <p:cNvSpPr txBox="1">
              <a:spLocks/>
            </p:cNvSpPr>
            <p:nvPr/>
          </p:nvSpPr>
          <p:spPr>
            <a:xfrm>
              <a:off x="7424261" y="2872325"/>
              <a:ext cx="4249579" cy="35570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effectLst/>
                  <a:ea typeface="Calibri" panose="020F0502020204030204" pitchFamily="34" charset="0"/>
                  <a:cs typeface="Times New Roman" panose="02020603050405020304" pitchFamily="18" charset="0"/>
                </a:rPr>
                <a:t>Over the last decade, 800 PTZ (Pan-Tilt-Zoom) fire cameras have been installed across California by the HPWREN and </a:t>
              </a:r>
              <a:r>
                <a:rPr lang="en-US" sz="1500" dirty="0" err="1">
                  <a:effectLst/>
                  <a:ea typeface="Calibri" panose="020F0502020204030204" pitchFamily="34" charset="0"/>
                  <a:cs typeface="Times New Roman" panose="02020603050405020304" pitchFamily="18" charset="0"/>
                </a:rPr>
                <a:t>ALERTWildfire</a:t>
              </a:r>
              <a:r>
                <a:rPr lang="en-US" sz="1500" dirty="0">
                  <a:effectLst/>
                  <a:ea typeface="Calibri" panose="020F0502020204030204" pitchFamily="34" charset="0"/>
                  <a:cs typeface="Times New Roman" panose="02020603050405020304" pitchFamily="18" charset="0"/>
                </a:rPr>
                <a:t> consortiums:</a:t>
              </a:r>
            </a:p>
            <a:p>
              <a:pPr marL="342900" marR="0" lvl="0" indent="-342900">
                <a:lnSpc>
                  <a:spcPct val="107000"/>
                </a:lnSpc>
                <a:spcBef>
                  <a:spcPts val="0"/>
                </a:spcBef>
                <a:spcAft>
                  <a:spcPts val="0"/>
                </a:spcAft>
                <a:buFont typeface="Symbol" panose="05050102010706020507" pitchFamily="18" charset="2"/>
                <a:buChar char=""/>
              </a:pPr>
              <a:r>
                <a:rPr lang="en-US" sz="1500" u="sng" dirty="0">
                  <a:solidFill>
                    <a:srgbClr val="0563C1"/>
                  </a:solidFill>
                  <a:effectLst/>
                  <a:ea typeface="Calibri" panose="020F0502020204030204" pitchFamily="34" charset="0"/>
                  <a:cs typeface="Times New Roman" panose="02020603050405020304" pitchFamily="18" charset="0"/>
                  <a:hlinkClick r:id="rId5"/>
                </a:rPr>
                <a:t>https://hpwren.ucsd.edu/</a:t>
              </a:r>
              <a:r>
                <a:rPr lang="en-US" sz="1500" dirty="0">
                  <a:effectLst/>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500" u="sng" dirty="0">
                  <a:solidFill>
                    <a:srgbClr val="0563C1"/>
                  </a:solidFill>
                  <a:ea typeface="Calibri" panose="020F0502020204030204" pitchFamily="34" charset="0"/>
                  <a:cs typeface="Times New Roman" panose="02020603050405020304" pitchFamily="18" charset="0"/>
                  <a:hlinkClick r:id="rId6"/>
                </a:rPr>
                <a:t>http://www.alertwildfire.org/</a:t>
              </a:r>
              <a:endParaRPr lang="en-US" sz="1500" u="sng" dirty="0">
                <a:solidFill>
                  <a:srgbClr val="0563C1"/>
                </a:solidFill>
                <a:ea typeface="Calibri" panose="020F0502020204030204" pitchFamily="34" charset="0"/>
                <a:cs typeface="Times New Roman" panose="02020603050405020304" pitchFamily="18" charset="0"/>
              </a:endParaRP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These cameras are monitored by firefighters and the general public to detect wildfire ignition, verify &amp; locate reported fires, and monitor wildfire behavior. </a:t>
              </a: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 cameras have proven highly effective for verifying and monitoring - over the last 5 years they have provided critical information for over 500 wildfires. But for people to manually detect fires using these cameras requires that they stare at them for hours on end looking for gradual changes…..a task much better suited to computers! </a:t>
              </a:r>
              <a:endParaRPr lang="en-US" sz="1500" dirty="0"/>
            </a:p>
          </p:txBody>
        </p:sp>
      </p:grpSp>
    </p:spTree>
    <p:extLst>
      <p:ext uri="{BB962C8B-B14F-4D97-AF65-F5344CB8AC3E}">
        <p14:creationId xmlns:p14="http://schemas.microsoft.com/office/powerpoint/2010/main" val="73049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2703517-C093-4581-9AE6-1161365A626D}"/>
              </a:ext>
            </a:extLst>
          </p:cNvPr>
          <p:cNvPicPr>
            <a:picLocks noGrp="1" noChangeAspect="1"/>
          </p:cNvPicPr>
          <p:nvPr>
            <p:ph type="pic" sz="quarter" idx="10"/>
          </p:nvPr>
        </p:nvPicPr>
        <p:blipFill rotWithShape="1">
          <a:blip r:embed="rId3"/>
          <a:srcRect t="99" b="99"/>
          <a:stretch/>
        </p:blipFill>
        <p:spPr/>
      </p:pic>
      <p:grpSp>
        <p:nvGrpSpPr>
          <p:cNvPr id="11" name="Group 10">
            <a:extLst>
              <a:ext uri="{FF2B5EF4-FFF2-40B4-BE49-F238E27FC236}">
                <a16:creationId xmlns:a16="http://schemas.microsoft.com/office/drawing/2014/main" id="{E8D9F523-CA03-4BB1-953C-D9D35DC5689F}"/>
              </a:ext>
            </a:extLst>
          </p:cNvPr>
          <p:cNvGrpSpPr/>
          <p:nvPr/>
        </p:nvGrpSpPr>
        <p:grpSpPr>
          <a:xfrm>
            <a:off x="-1" y="-34410"/>
            <a:ext cx="12192000" cy="1398881"/>
            <a:chOff x="0" y="2743200"/>
            <a:chExt cx="6818051" cy="2255763"/>
          </a:xfrm>
        </p:grpSpPr>
        <p:sp>
          <p:nvSpPr>
            <p:cNvPr id="8" name="Rectangle 7">
              <a:extLst>
                <a:ext uri="{FF2B5EF4-FFF2-40B4-BE49-F238E27FC236}">
                  <a16:creationId xmlns:a16="http://schemas.microsoft.com/office/drawing/2014/main" id="{6EF9E9C6-30B8-4BE1-AF90-B54F94A20BF1}"/>
                </a:ext>
              </a:extLst>
            </p:cNvPr>
            <p:cNvSpPr/>
            <p:nvPr/>
          </p:nvSpPr>
          <p:spPr>
            <a:xfrm>
              <a:off x="0" y="2743200"/>
              <a:ext cx="6818051"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D02656-01CD-4E9F-AF33-C4D7F6AF19CA}"/>
                </a:ext>
              </a:extLst>
            </p:cNvPr>
            <p:cNvSpPr txBox="1">
              <a:spLocks/>
            </p:cNvSpPr>
            <p:nvPr/>
          </p:nvSpPr>
          <p:spPr>
            <a:xfrm>
              <a:off x="38100" y="3241735"/>
              <a:ext cx="6741850" cy="951975"/>
            </a:xfrm>
            <a:prstGeom prst="rect">
              <a:avLst/>
            </a:prstGeom>
          </p:spPr>
          <p:txBody>
            <a:bodyPr anchor="b">
              <a:no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ctr"/>
              <a:r>
                <a:rPr lang="en-US" sz="2800" dirty="0"/>
                <a:t>CAN  WE  AUTOMATE EARLY  WILDFIRE DETECTION USING </a:t>
              </a:r>
            </a:p>
            <a:p>
              <a:pPr algn="ctr"/>
              <a:r>
                <a:rPr lang="en-US" sz="2800" dirty="0"/>
                <a:t>MACHINE LEARNING?</a:t>
              </a:r>
            </a:p>
          </p:txBody>
        </p:sp>
        <p:sp>
          <p:nvSpPr>
            <p:cNvPr id="10" name="Text Placeholder 5">
              <a:extLst>
                <a:ext uri="{FF2B5EF4-FFF2-40B4-BE49-F238E27FC236}">
                  <a16:creationId xmlns:a16="http://schemas.microsoft.com/office/drawing/2014/main" id="{99F5BFB5-7440-4E32-A2DC-BC251420CCE1}"/>
                </a:ext>
              </a:extLst>
            </p:cNvPr>
            <p:cNvSpPr txBox="1">
              <a:spLocks/>
            </p:cNvSpPr>
            <p:nvPr/>
          </p:nvSpPr>
          <p:spPr>
            <a:xfrm>
              <a:off x="2737873" y="4169549"/>
              <a:ext cx="2418278" cy="82941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Let’s find out!</a:t>
              </a:r>
            </a:p>
            <a:p>
              <a:endParaRPr lang="en-US" dirty="0"/>
            </a:p>
          </p:txBody>
        </p:sp>
      </p:grpSp>
    </p:spTree>
    <p:extLst>
      <p:ext uri="{BB962C8B-B14F-4D97-AF65-F5344CB8AC3E}">
        <p14:creationId xmlns:p14="http://schemas.microsoft.com/office/powerpoint/2010/main" val="134718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20ADF73-AA1B-4EF7-B3F6-8774A74B7469}"/>
              </a:ext>
            </a:extLst>
          </p:cNvPr>
          <p:cNvPicPr>
            <a:picLocks noGrp="1" noChangeAspect="1"/>
          </p:cNvPicPr>
          <p:nvPr>
            <p:ph type="pic" sz="quarter" idx="10"/>
          </p:nvPr>
        </p:nvPicPr>
        <p:blipFill rotWithShape="1">
          <a:blip r:embed="rId3"/>
          <a:srcRect l="5" r="7105" b="-1"/>
          <a:stretch/>
        </p:blipFill>
        <p:spPr>
          <a:xfrm>
            <a:off x="20" y="10"/>
            <a:ext cx="12191980" cy="6857990"/>
          </a:xfrm>
          <a:noFill/>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a:xfrm>
            <a:off x="1148373" y="3259237"/>
            <a:ext cx="5445858" cy="2852737"/>
          </a:xfrm>
        </p:spPr>
        <p:txBody>
          <a:bodyPr anchor="b">
            <a:normAutofit/>
          </a:bodyPr>
          <a:lstStyle/>
          <a:p>
            <a:r>
              <a:rPr lang="en-US" spc="-300" dirty="0"/>
              <a:t>GETTING  THE DATA</a:t>
            </a:r>
            <a:br>
              <a:rPr lang="en-US" spc="-300" dirty="0"/>
            </a:br>
            <a:endParaRPr lang="en-US" dirty="0"/>
          </a:p>
        </p:txBody>
      </p:sp>
      <p:sp>
        <p:nvSpPr>
          <p:cNvPr id="15" name="Text Placeholder 14">
            <a:extLst>
              <a:ext uri="{FF2B5EF4-FFF2-40B4-BE49-F238E27FC236}">
                <a16:creationId xmlns:a16="http://schemas.microsoft.com/office/drawing/2014/main" id="{BD5253D3-376F-F247-863E-0A946AC774A9}"/>
              </a:ext>
            </a:extLst>
          </p:cNvPr>
          <p:cNvSpPr>
            <a:spLocks noGrp="1"/>
          </p:cNvSpPr>
          <p:nvPr>
            <p:ph type="body" idx="1"/>
          </p:nvPr>
        </p:nvSpPr>
        <p:spPr>
          <a:xfrm>
            <a:off x="1148373" y="6138962"/>
            <a:ext cx="5445858" cy="580815"/>
          </a:xfrm>
        </p:spPr>
        <p:txBody>
          <a:bodyPr>
            <a:normAutofit/>
          </a:bodyPr>
          <a:lstStyle/>
          <a:p>
            <a:r>
              <a:rPr lang="en-US" dirty="0"/>
              <a:t>LOTS AND LOTS OF DATA!</a:t>
            </a:r>
          </a:p>
        </p:txBody>
      </p:sp>
    </p:spTree>
    <p:extLst>
      <p:ext uri="{BB962C8B-B14F-4D97-AF65-F5344CB8AC3E}">
        <p14:creationId xmlns:p14="http://schemas.microsoft.com/office/powerpoint/2010/main" val="129660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row: Right 37">
            <a:extLst>
              <a:ext uri="{FF2B5EF4-FFF2-40B4-BE49-F238E27FC236}">
                <a16:creationId xmlns:a16="http://schemas.microsoft.com/office/drawing/2014/main" id="{0C164248-55D4-4560-9310-24FDE60847CB}"/>
              </a:ext>
            </a:extLst>
          </p:cNvPr>
          <p:cNvSpPr/>
          <p:nvPr/>
        </p:nvSpPr>
        <p:spPr>
          <a:xfrm>
            <a:off x="2689269" y="2541263"/>
            <a:ext cx="968368" cy="65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F26C1AB-8220-4739-88F3-9CB3F8CC8352}"/>
              </a:ext>
            </a:extLst>
          </p:cNvPr>
          <p:cNvPicPr>
            <a:picLocks noChangeAspect="1"/>
          </p:cNvPicPr>
          <p:nvPr/>
        </p:nvPicPr>
        <p:blipFill>
          <a:blip r:embed="rId3"/>
          <a:stretch>
            <a:fillRect/>
          </a:stretch>
        </p:blipFill>
        <p:spPr>
          <a:xfrm>
            <a:off x="5913858" y="2906765"/>
            <a:ext cx="1549658" cy="1774963"/>
          </a:xfrm>
          <a:prstGeom prst="rect">
            <a:avLst/>
          </a:prstGeom>
        </p:spPr>
      </p:pic>
      <p:pic>
        <p:nvPicPr>
          <p:cNvPr id="43" name="Picture 42">
            <a:extLst>
              <a:ext uri="{FF2B5EF4-FFF2-40B4-BE49-F238E27FC236}">
                <a16:creationId xmlns:a16="http://schemas.microsoft.com/office/drawing/2014/main" id="{B8A753E4-3F7C-4B1C-AD09-48706DE0C094}"/>
              </a:ext>
            </a:extLst>
          </p:cNvPr>
          <p:cNvPicPr>
            <a:picLocks noChangeAspect="1"/>
          </p:cNvPicPr>
          <p:nvPr/>
        </p:nvPicPr>
        <p:blipFill>
          <a:blip r:embed="rId4"/>
          <a:stretch>
            <a:fillRect/>
          </a:stretch>
        </p:blipFill>
        <p:spPr>
          <a:xfrm>
            <a:off x="5837521" y="1056094"/>
            <a:ext cx="1583574" cy="1768324"/>
          </a:xfrm>
          <a:prstGeom prst="rect">
            <a:avLst/>
          </a:prstGeom>
        </p:spPr>
      </p:pic>
      <p:pic>
        <p:nvPicPr>
          <p:cNvPr id="45" name="Picture 44">
            <a:extLst>
              <a:ext uri="{FF2B5EF4-FFF2-40B4-BE49-F238E27FC236}">
                <a16:creationId xmlns:a16="http://schemas.microsoft.com/office/drawing/2014/main" id="{DF8BBDDC-74A7-4E15-9BCF-6201137581C9}"/>
              </a:ext>
            </a:extLst>
          </p:cNvPr>
          <p:cNvPicPr>
            <a:picLocks noChangeAspect="1"/>
          </p:cNvPicPr>
          <p:nvPr/>
        </p:nvPicPr>
        <p:blipFill>
          <a:blip r:embed="rId5"/>
          <a:stretch>
            <a:fillRect/>
          </a:stretch>
        </p:blipFill>
        <p:spPr>
          <a:xfrm>
            <a:off x="7499035" y="705600"/>
            <a:ext cx="1439162" cy="1672119"/>
          </a:xfrm>
          <a:prstGeom prst="rect">
            <a:avLst/>
          </a:prstGeom>
        </p:spPr>
      </p:pic>
      <p:pic>
        <p:nvPicPr>
          <p:cNvPr id="47" name="Picture 46">
            <a:extLst>
              <a:ext uri="{FF2B5EF4-FFF2-40B4-BE49-F238E27FC236}">
                <a16:creationId xmlns:a16="http://schemas.microsoft.com/office/drawing/2014/main" id="{E235B539-0856-40E6-87EA-4C99BEBC32F4}"/>
              </a:ext>
            </a:extLst>
          </p:cNvPr>
          <p:cNvPicPr>
            <a:picLocks noChangeAspect="1"/>
          </p:cNvPicPr>
          <p:nvPr/>
        </p:nvPicPr>
        <p:blipFill>
          <a:blip r:embed="rId6"/>
          <a:stretch>
            <a:fillRect/>
          </a:stretch>
        </p:blipFill>
        <p:spPr>
          <a:xfrm>
            <a:off x="9107945" y="705600"/>
            <a:ext cx="1401245" cy="1672118"/>
          </a:xfrm>
          <a:prstGeom prst="rect">
            <a:avLst/>
          </a:prstGeom>
        </p:spPr>
      </p:pic>
      <p:pic>
        <p:nvPicPr>
          <p:cNvPr id="49" name="Picture 48">
            <a:extLst>
              <a:ext uri="{FF2B5EF4-FFF2-40B4-BE49-F238E27FC236}">
                <a16:creationId xmlns:a16="http://schemas.microsoft.com/office/drawing/2014/main" id="{F7467A4B-56AA-4349-B883-23438ACCA407}"/>
              </a:ext>
            </a:extLst>
          </p:cNvPr>
          <p:cNvPicPr>
            <a:picLocks noChangeAspect="1"/>
          </p:cNvPicPr>
          <p:nvPr/>
        </p:nvPicPr>
        <p:blipFill>
          <a:blip r:embed="rId7"/>
          <a:stretch>
            <a:fillRect/>
          </a:stretch>
        </p:blipFill>
        <p:spPr>
          <a:xfrm>
            <a:off x="7579837" y="5031838"/>
            <a:ext cx="1395483" cy="1640842"/>
          </a:xfrm>
          <a:prstGeom prst="rect">
            <a:avLst/>
          </a:prstGeom>
        </p:spPr>
      </p:pic>
      <p:pic>
        <p:nvPicPr>
          <p:cNvPr id="51" name="Picture 50">
            <a:extLst>
              <a:ext uri="{FF2B5EF4-FFF2-40B4-BE49-F238E27FC236}">
                <a16:creationId xmlns:a16="http://schemas.microsoft.com/office/drawing/2014/main" id="{92BAE705-CA1D-488A-A620-0BA98F72D79F}"/>
              </a:ext>
            </a:extLst>
          </p:cNvPr>
          <p:cNvPicPr>
            <a:picLocks noChangeAspect="1"/>
          </p:cNvPicPr>
          <p:nvPr/>
        </p:nvPicPr>
        <p:blipFill>
          <a:blip r:embed="rId8"/>
          <a:stretch>
            <a:fillRect/>
          </a:stretch>
        </p:blipFill>
        <p:spPr>
          <a:xfrm>
            <a:off x="5951228" y="4818741"/>
            <a:ext cx="1474917" cy="1755319"/>
          </a:xfrm>
          <a:prstGeom prst="rect">
            <a:avLst/>
          </a:prstGeom>
        </p:spPr>
      </p:pic>
      <p:pic>
        <p:nvPicPr>
          <p:cNvPr id="53" name="Picture 52">
            <a:extLst>
              <a:ext uri="{FF2B5EF4-FFF2-40B4-BE49-F238E27FC236}">
                <a16:creationId xmlns:a16="http://schemas.microsoft.com/office/drawing/2014/main" id="{DA94A6E8-20F9-4DE5-BEAE-EDE81DACACAA}"/>
              </a:ext>
            </a:extLst>
          </p:cNvPr>
          <p:cNvPicPr>
            <a:picLocks noChangeAspect="1"/>
          </p:cNvPicPr>
          <p:nvPr/>
        </p:nvPicPr>
        <p:blipFill>
          <a:blip r:embed="rId9"/>
          <a:stretch>
            <a:fillRect/>
          </a:stretch>
        </p:blipFill>
        <p:spPr>
          <a:xfrm>
            <a:off x="10636054" y="1054729"/>
            <a:ext cx="1370930" cy="1672119"/>
          </a:xfrm>
          <a:prstGeom prst="rect">
            <a:avLst/>
          </a:prstGeom>
        </p:spPr>
      </p:pic>
      <p:pic>
        <p:nvPicPr>
          <p:cNvPr id="55" name="Picture 54">
            <a:extLst>
              <a:ext uri="{FF2B5EF4-FFF2-40B4-BE49-F238E27FC236}">
                <a16:creationId xmlns:a16="http://schemas.microsoft.com/office/drawing/2014/main" id="{8E9F0E00-A1EB-4741-AD11-37F28F1FE25D}"/>
              </a:ext>
            </a:extLst>
          </p:cNvPr>
          <p:cNvPicPr>
            <a:picLocks noChangeAspect="1"/>
          </p:cNvPicPr>
          <p:nvPr/>
        </p:nvPicPr>
        <p:blipFill>
          <a:blip r:embed="rId10"/>
          <a:stretch>
            <a:fillRect/>
          </a:stretch>
        </p:blipFill>
        <p:spPr>
          <a:xfrm>
            <a:off x="10702717" y="2824418"/>
            <a:ext cx="1424029" cy="1708835"/>
          </a:xfrm>
          <a:prstGeom prst="rect">
            <a:avLst/>
          </a:prstGeom>
        </p:spPr>
      </p:pic>
      <p:pic>
        <p:nvPicPr>
          <p:cNvPr id="57" name="Picture 56">
            <a:extLst>
              <a:ext uri="{FF2B5EF4-FFF2-40B4-BE49-F238E27FC236}">
                <a16:creationId xmlns:a16="http://schemas.microsoft.com/office/drawing/2014/main" id="{DFFC644D-9465-4024-88D2-244FC5B2B139}"/>
              </a:ext>
            </a:extLst>
          </p:cNvPr>
          <p:cNvPicPr>
            <a:picLocks noChangeAspect="1"/>
          </p:cNvPicPr>
          <p:nvPr/>
        </p:nvPicPr>
        <p:blipFill>
          <a:blip r:embed="rId11"/>
          <a:stretch>
            <a:fillRect/>
          </a:stretch>
        </p:blipFill>
        <p:spPr>
          <a:xfrm>
            <a:off x="10688824" y="4533253"/>
            <a:ext cx="1455445" cy="1769689"/>
          </a:xfrm>
          <a:prstGeom prst="rect">
            <a:avLst/>
          </a:prstGeom>
        </p:spPr>
      </p:pic>
      <p:pic>
        <p:nvPicPr>
          <p:cNvPr id="59" name="Picture 58">
            <a:extLst>
              <a:ext uri="{FF2B5EF4-FFF2-40B4-BE49-F238E27FC236}">
                <a16:creationId xmlns:a16="http://schemas.microsoft.com/office/drawing/2014/main" id="{E3ECEE69-C8CC-41E6-B770-239054F5265A}"/>
              </a:ext>
            </a:extLst>
          </p:cNvPr>
          <p:cNvPicPr>
            <a:picLocks noChangeAspect="1"/>
          </p:cNvPicPr>
          <p:nvPr/>
        </p:nvPicPr>
        <p:blipFill>
          <a:blip r:embed="rId12"/>
          <a:stretch>
            <a:fillRect/>
          </a:stretch>
        </p:blipFill>
        <p:spPr>
          <a:xfrm>
            <a:off x="9163586" y="5081600"/>
            <a:ext cx="1373485" cy="1640842"/>
          </a:xfrm>
          <a:prstGeom prst="rect">
            <a:avLst/>
          </a:prstGeom>
        </p:spPr>
      </p:pic>
      <p:sp>
        <p:nvSpPr>
          <p:cNvPr id="6" name="Title 4">
            <a:extLst>
              <a:ext uri="{FF2B5EF4-FFF2-40B4-BE49-F238E27FC236}">
                <a16:creationId xmlns:a16="http://schemas.microsoft.com/office/drawing/2014/main" id="{A3D585DB-4CBA-43DC-9676-49F09C9B2462}"/>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Data Collection &amp; Augmentation</a:t>
            </a:r>
            <a:br>
              <a:rPr lang="en-US" sz="3200" dirty="0"/>
            </a:br>
            <a:r>
              <a:rPr lang="en-US" sz="2100" dirty="0"/>
              <a:t>Smoke and No Smoke</a:t>
            </a:r>
          </a:p>
        </p:txBody>
      </p:sp>
      <p:pic>
        <p:nvPicPr>
          <p:cNvPr id="10" name="Picture 9">
            <a:extLst>
              <a:ext uri="{FF2B5EF4-FFF2-40B4-BE49-F238E27FC236}">
                <a16:creationId xmlns:a16="http://schemas.microsoft.com/office/drawing/2014/main" id="{473EF794-F909-4095-9232-2E66A4BA2F4F}"/>
              </a:ext>
            </a:extLst>
          </p:cNvPr>
          <p:cNvPicPr>
            <a:picLocks noChangeAspect="1"/>
          </p:cNvPicPr>
          <p:nvPr/>
        </p:nvPicPr>
        <p:blipFill>
          <a:blip r:embed="rId13"/>
          <a:stretch>
            <a:fillRect/>
          </a:stretch>
        </p:blipFill>
        <p:spPr>
          <a:xfrm>
            <a:off x="1" y="628639"/>
            <a:ext cx="3217821" cy="608709"/>
          </a:xfrm>
          <a:prstGeom prst="rect">
            <a:avLst/>
          </a:prstGeom>
        </p:spPr>
      </p:pic>
      <p:sp>
        <p:nvSpPr>
          <p:cNvPr id="11" name="TextBox 10">
            <a:extLst>
              <a:ext uri="{FF2B5EF4-FFF2-40B4-BE49-F238E27FC236}">
                <a16:creationId xmlns:a16="http://schemas.microsoft.com/office/drawing/2014/main" id="{A33E72C4-B052-40E2-A28C-D79B23EA9061}"/>
              </a:ext>
            </a:extLst>
          </p:cNvPr>
          <p:cNvSpPr txBox="1"/>
          <p:nvPr/>
        </p:nvSpPr>
        <p:spPr>
          <a:xfrm>
            <a:off x="5137" y="12081"/>
            <a:ext cx="3855386" cy="646331"/>
          </a:xfrm>
          <a:prstGeom prst="rect">
            <a:avLst/>
          </a:prstGeom>
          <a:noFill/>
        </p:spPr>
        <p:txBody>
          <a:bodyPr wrap="square" rtlCol="0">
            <a:spAutoFit/>
          </a:bodyPr>
          <a:lstStyle/>
          <a:p>
            <a:r>
              <a:rPr lang="en-US" b="1" dirty="0"/>
              <a:t>HPWREN</a:t>
            </a:r>
            <a:r>
              <a:rPr lang="en-US" dirty="0"/>
              <a:t> Fire Ignition Images Library: http://hpwren.ucsd.edu/HPWREN-FIgLib/</a:t>
            </a:r>
          </a:p>
        </p:txBody>
      </p:sp>
      <p:sp>
        <p:nvSpPr>
          <p:cNvPr id="13" name="TextBox 12">
            <a:extLst>
              <a:ext uri="{FF2B5EF4-FFF2-40B4-BE49-F238E27FC236}">
                <a16:creationId xmlns:a16="http://schemas.microsoft.com/office/drawing/2014/main" id="{09180FDF-C5ED-4A3B-BEE6-0E73E737F861}"/>
              </a:ext>
            </a:extLst>
          </p:cNvPr>
          <p:cNvSpPr txBox="1"/>
          <p:nvPr/>
        </p:nvSpPr>
        <p:spPr>
          <a:xfrm>
            <a:off x="5137" y="3672064"/>
            <a:ext cx="3052387" cy="646331"/>
          </a:xfrm>
          <a:prstGeom prst="rect">
            <a:avLst/>
          </a:prstGeom>
          <a:noFill/>
        </p:spPr>
        <p:txBody>
          <a:bodyPr wrap="square">
            <a:spAutoFit/>
          </a:bodyPr>
          <a:lstStyle/>
          <a:p>
            <a:r>
              <a:rPr lang="en-US" sz="1200" dirty="0">
                <a:effectLst/>
                <a:ea typeface="Calibri" panose="020F0502020204030204" pitchFamily="34" charset="0"/>
                <a:cs typeface="Times New Roman" panose="02020603050405020304" pitchFamily="18" charset="0"/>
              </a:rPr>
              <a:t>- 1800 full-size fixed camera images w/ smoke</a:t>
            </a:r>
          </a:p>
          <a:p>
            <a:r>
              <a:rPr lang="en-US" sz="1200" dirty="0">
                <a:effectLst/>
                <a:ea typeface="Calibri" panose="020F0502020204030204" pitchFamily="34" charset="0"/>
                <a:cs typeface="Times New Roman" panose="02020603050405020304" pitchFamily="18" charset="0"/>
              </a:rPr>
              <a:t>- .csv file with the bounding box coordinates</a:t>
            </a:r>
          </a:p>
          <a:p>
            <a:r>
              <a:rPr lang="en-US" sz="1200" dirty="0">
                <a:cs typeface="Times New Roman" panose="02020603050405020304" pitchFamily="18" charset="0"/>
              </a:rPr>
              <a:t>- 40,000 299x299 no smoke images</a:t>
            </a:r>
            <a:endParaRPr lang="en-US" sz="1200" dirty="0"/>
          </a:p>
        </p:txBody>
      </p:sp>
      <p:pic>
        <p:nvPicPr>
          <p:cNvPr id="15" name="Picture 14">
            <a:extLst>
              <a:ext uri="{FF2B5EF4-FFF2-40B4-BE49-F238E27FC236}">
                <a16:creationId xmlns:a16="http://schemas.microsoft.com/office/drawing/2014/main" id="{25285324-2E4E-49B3-9069-9AAFE708E9E9}"/>
              </a:ext>
            </a:extLst>
          </p:cNvPr>
          <p:cNvPicPr>
            <a:picLocks noChangeAspect="1"/>
          </p:cNvPicPr>
          <p:nvPr/>
        </p:nvPicPr>
        <p:blipFill>
          <a:blip r:embed="rId14"/>
          <a:stretch>
            <a:fillRect/>
          </a:stretch>
        </p:blipFill>
        <p:spPr>
          <a:xfrm>
            <a:off x="0" y="4533254"/>
            <a:ext cx="3217822" cy="1841456"/>
          </a:xfrm>
          <a:prstGeom prst="rect">
            <a:avLst/>
          </a:prstGeom>
        </p:spPr>
      </p:pic>
      <p:pic>
        <p:nvPicPr>
          <p:cNvPr id="17" name="Graphic 16" descr="Database with solid fill">
            <a:extLst>
              <a:ext uri="{FF2B5EF4-FFF2-40B4-BE49-F238E27FC236}">
                <a16:creationId xmlns:a16="http://schemas.microsoft.com/office/drawing/2014/main" id="{31ED28B9-2263-4719-9E49-2EC2FDAB7A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1712" y="2352277"/>
            <a:ext cx="914400" cy="914400"/>
          </a:xfrm>
          <a:prstGeom prst="rect">
            <a:avLst/>
          </a:prstGeom>
        </p:spPr>
      </p:pic>
      <p:cxnSp>
        <p:nvCxnSpPr>
          <p:cNvPr id="19" name="Straight Arrow Connector 18">
            <a:extLst>
              <a:ext uri="{FF2B5EF4-FFF2-40B4-BE49-F238E27FC236}">
                <a16:creationId xmlns:a16="http://schemas.microsoft.com/office/drawing/2014/main" id="{9C6B2642-A7E0-4684-83BC-6A2601B82DAB}"/>
              </a:ext>
            </a:extLst>
          </p:cNvPr>
          <p:cNvCxnSpPr>
            <a:cxnSpLocks/>
            <a:stCxn id="10" idx="2"/>
          </p:cNvCxnSpPr>
          <p:nvPr/>
        </p:nvCxnSpPr>
        <p:spPr>
          <a:xfrm flipH="1">
            <a:off x="1608911" y="1237348"/>
            <a:ext cx="1" cy="1190753"/>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143822-0510-44E7-8A2D-9EC92419A638}"/>
              </a:ext>
            </a:extLst>
          </p:cNvPr>
          <p:cNvCxnSpPr>
            <a:cxnSpLocks/>
            <a:stCxn id="15" idx="0"/>
            <a:endCxn id="17" idx="2"/>
          </p:cNvCxnSpPr>
          <p:nvPr/>
        </p:nvCxnSpPr>
        <p:spPr>
          <a:xfrm flipV="1">
            <a:off x="1608911" y="3266677"/>
            <a:ext cx="1" cy="1266577"/>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675ACB9-2388-42DA-B78C-3EC16DEF50C8}"/>
              </a:ext>
            </a:extLst>
          </p:cNvPr>
          <p:cNvSpPr txBox="1"/>
          <p:nvPr/>
        </p:nvSpPr>
        <p:spPr>
          <a:xfrm>
            <a:off x="-73631" y="6302943"/>
            <a:ext cx="4428160" cy="646331"/>
          </a:xfrm>
          <a:prstGeom prst="rect">
            <a:avLst/>
          </a:prstGeom>
          <a:noFill/>
        </p:spPr>
        <p:txBody>
          <a:bodyPr wrap="square">
            <a:spAutoFit/>
          </a:bodyPr>
          <a:lstStyle/>
          <a:p>
            <a:r>
              <a:rPr lang="en-US" sz="1800" dirty="0">
                <a:effectLst/>
                <a:ea typeface="Calibri" panose="020F0502020204030204" pitchFamily="34" charset="0"/>
                <a:cs typeface="Times New Roman" panose="02020603050405020304" pitchFamily="18" charset="0"/>
              </a:rPr>
              <a:t>OCT </a:t>
            </a:r>
            <a:r>
              <a:rPr lang="en-US" sz="1800" dirty="0" err="1">
                <a:effectLst/>
                <a:ea typeface="Calibri" panose="020F0502020204030204" pitchFamily="34" charset="0"/>
                <a:cs typeface="Times New Roman" panose="02020603050405020304" pitchFamily="18" charset="0"/>
              </a:rPr>
              <a:t>Github</a:t>
            </a:r>
            <a:r>
              <a:rPr lang="en-US" sz="1800" dirty="0">
                <a:effectLst/>
                <a:ea typeface="Calibri" panose="020F0502020204030204" pitchFamily="34" charset="0"/>
                <a:cs typeface="Times New Roman" panose="02020603050405020304" pitchFamily="18" charset="0"/>
              </a:rPr>
              <a:t> repo: https://github.com/open-climate-tech/firecam/tree/master/datasets/2019a</a:t>
            </a:r>
            <a:endParaRPr lang="en-US" dirty="0"/>
          </a:p>
        </p:txBody>
      </p:sp>
      <p:sp>
        <p:nvSpPr>
          <p:cNvPr id="32" name="TextBox 31">
            <a:extLst>
              <a:ext uri="{FF2B5EF4-FFF2-40B4-BE49-F238E27FC236}">
                <a16:creationId xmlns:a16="http://schemas.microsoft.com/office/drawing/2014/main" id="{ECC4E58E-F0EC-452C-BD1D-B5F8009934A0}"/>
              </a:ext>
            </a:extLst>
          </p:cNvPr>
          <p:cNvSpPr txBox="1"/>
          <p:nvPr/>
        </p:nvSpPr>
        <p:spPr>
          <a:xfrm>
            <a:off x="5137" y="1315297"/>
            <a:ext cx="3757768" cy="830997"/>
          </a:xfrm>
          <a:prstGeom prst="rect">
            <a:avLst/>
          </a:prstGeom>
          <a:noFill/>
        </p:spPr>
        <p:txBody>
          <a:bodyPr wrap="square">
            <a:spAutoFit/>
          </a:bodyPr>
          <a:lstStyle/>
          <a:p>
            <a:r>
              <a:rPr lang="en-US" sz="1200" dirty="0">
                <a:effectLst/>
                <a:ea typeface="Calibri" panose="020F0502020204030204" pitchFamily="34" charset="0"/>
                <a:cs typeface="Times New Roman" panose="02020603050405020304" pitchFamily="18" charset="0"/>
              </a:rPr>
              <a:t>- 500+ fire sequence videos from 2016-2020  </a:t>
            </a:r>
          </a:p>
          <a:p>
            <a:r>
              <a:rPr lang="en-US" sz="1200" dirty="0">
                <a:effectLst/>
                <a:ea typeface="Calibri" panose="020F0502020204030204" pitchFamily="34" charset="0"/>
                <a:cs typeface="Times New Roman" panose="02020603050405020304" pitchFamily="18" charset="0"/>
              </a:rPr>
              <a:t>- full-sized fixed camera images for all of them</a:t>
            </a:r>
          </a:p>
          <a:p>
            <a:r>
              <a:rPr lang="en-US" sz="1200" dirty="0">
                <a:ea typeface="Calibri" panose="020F0502020204030204" pitchFamily="34" charset="0"/>
                <a:cs typeface="Times New Roman" panose="02020603050405020304" pitchFamily="18" charset="0"/>
              </a:rPr>
              <a:t>- </a:t>
            </a:r>
            <a:r>
              <a:rPr lang="en-US" sz="1200" dirty="0">
                <a:effectLst/>
                <a:ea typeface="Calibri" panose="020F0502020204030204" pitchFamily="34" charset="0"/>
                <a:cs typeface="Times New Roman" panose="02020603050405020304" pitchFamily="18" charset="0"/>
              </a:rPr>
              <a:t>We selected several hundred images and annotated the bounding box coordinates of smoke segments</a:t>
            </a:r>
            <a:endParaRPr lang="en-US" sz="1200" dirty="0"/>
          </a:p>
        </p:txBody>
      </p:sp>
      <p:sp>
        <p:nvSpPr>
          <p:cNvPr id="33" name="TextBox 32">
            <a:extLst>
              <a:ext uri="{FF2B5EF4-FFF2-40B4-BE49-F238E27FC236}">
                <a16:creationId xmlns:a16="http://schemas.microsoft.com/office/drawing/2014/main" id="{C8133029-615F-4CA7-ABFE-FBE85A966388}"/>
              </a:ext>
            </a:extLst>
          </p:cNvPr>
          <p:cNvSpPr txBox="1"/>
          <p:nvPr/>
        </p:nvSpPr>
        <p:spPr>
          <a:xfrm>
            <a:off x="1932831" y="2377719"/>
            <a:ext cx="914400" cy="923330"/>
          </a:xfrm>
          <a:prstGeom prst="rect">
            <a:avLst/>
          </a:prstGeom>
          <a:noFill/>
        </p:spPr>
        <p:txBody>
          <a:bodyPr wrap="square" rtlCol="0">
            <a:spAutoFit/>
          </a:bodyPr>
          <a:lstStyle/>
          <a:p>
            <a:r>
              <a:rPr lang="en-US" b="1" dirty="0"/>
              <a:t>2,300 smoke images</a:t>
            </a:r>
          </a:p>
        </p:txBody>
      </p:sp>
      <p:sp>
        <p:nvSpPr>
          <p:cNvPr id="34" name="TextBox 33">
            <a:extLst>
              <a:ext uri="{FF2B5EF4-FFF2-40B4-BE49-F238E27FC236}">
                <a16:creationId xmlns:a16="http://schemas.microsoft.com/office/drawing/2014/main" id="{5A8C59ED-FEF8-40A4-83E1-1C629EE99045}"/>
              </a:ext>
            </a:extLst>
          </p:cNvPr>
          <p:cNvSpPr txBox="1"/>
          <p:nvPr/>
        </p:nvSpPr>
        <p:spPr>
          <a:xfrm>
            <a:off x="531130" y="2246080"/>
            <a:ext cx="915822" cy="1477328"/>
          </a:xfrm>
          <a:prstGeom prst="rect">
            <a:avLst/>
          </a:prstGeom>
          <a:noFill/>
        </p:spPr>
        <p:txBody>
          <a:bodyPr wrap="square" rtlCol="0">
            <a:spAutoFit/>
          </a:bodyPr>
          <a:lstStyle/>
          <a:p>
            <a:pPr algn="ctr"/>
            <a:r>
              <a:rPr lang="en-US" b="1" dirty="0"/>
              <a:t>16,000 no smoke images</a:t>
            </a:r>
          </a:p>
          <a:p>
            <a:endParaRPr lang="en-US" dirty="0"/>
          </a:p>
        </p:txBody>
      </p:sp>
      <p:sp>
        <p:nvSpPr>
          <p:cNvPr id="39" name="TextBox 38">
            <a:extLst>
              <a:ext uri="{FF2B5EF4-FFF2-40B4-BE49-F238E27FC236}">
                <a16:creationId xmlns:a16="http://schemas.microsoft.com/office/drawing/2014/main" id="{6215BF2B-5CB1-40C1-B357-D1672A097F9A}"/>
              </a:ext>
            </a:extLst>
          </p:cNvPr>
          <p:cNvSpPr txBox="1"/>
          <p:nvPr/>
        </p:nvSpPr>
        <p:spPr>
          <a:xfrm>
            <a:off x="3840846" y="2028158"/>
            <a:ext cx="1813465" cy="1938992"/>
          </a:xfrm>
          <a:prstGeom prst="rect">
            <a:avLst/>
          </a:prstGeom>
          <a:noFill/>
          <a:ln>
            <a:solidFill>
              <a:schemeClr val="bg2"/>
            </a:solidFill>
          </a:ln>
        </p:spPr>
        <p:txBody>
          <a:bodyPr wrap="square" rtlCol="0">
            <a:spAutoFit/>
          </a:bodyPr>
          <a:lstStyle/>
          <a:p>
            <a:pPr algn="ctr"/>
            <a:r>
              <a:rPr lang="en-US" sz="2000" b="1" dirty="0"/>
              <a:t>Boosted dataset of 2,300 smoke images to 16,000 by flipping and shifting</a:t>
            </a:r>
          </a:p>
        </p:txBody>
      </p:sp>
      <p:grpSp>
        <p:nvGrpSpPr>
          <p:cNvPr id="66" name="Group 65">
            <a:extLst>
              <a:ext uri="{FF2B5EF4-FFF2-40B4-BE49-F238E27FC236}">
                <a16:creationId xmlns:a16="http://schemas.microsoft.com/office/drawing/2014/main" id="{7CC07605-4619-4244-A5D9-3FBFF46939F5}"/>
              </a:ext>
            </a:extLst>
          </p:cNvPr>
          <p:cNvGrpSpPr/>
          <p:nvPr/>
        </p:nvGrpSpPr>
        <p:grpSpPr>
          <a:xfrm>
            <a:off x="7579837" y="2778753"/>
            <a:ext cx="3056217" cy="2032707"/>
            <a:chOff x="7579837" y="2778753"/>
            <a:chExt cx="3056217" cy="2032707"/>
          </a:xfrm>
        </p:grpSpPr>
        <p:pic>
          <p:nvPicPr>
            <p:cNvPr id="64" name="Picture 63">
              <a:extLst>
                <a:ext uri="{FF2B5EF4-FFF2-40B4-BE49-F238E27FC236}">
                  <a16:creationId xmlns:a16="http://schemas.microsoft.com/office/drawing/2014/main" id="{F65F1105-2D52-4D37-9153-26CCF7D35550}"/>
                </a:ext>
              </a:extLst>
            </p:cNvPr>
            <p:cNvPicPr>
              <a:picLocks noChangeAspect="1"/>
            </p:cNvPicPr>
            <p:nvPr/>
          </p:nvPicPr>
          <p:blipFill>
            <a:blip r:embed="rId17"/>
            <a:stretch>
              <a:fillRect/>
            </a:stretch>
          </p:blipFill>
          <p:spPr>
            <a:xfrm>
              <a:off x="7579837" y="2778753"/>
              <a:ext cx="3056217" cy="2032707"/>
            </a:xfrm>
            <a:prstGeom prst="rect">
              <a:avLst/>
            </a:prstGeom>
          </p:spPr>
        </p:pic>
        <p:sp>
          <p:nvSpPr>
            <p:cNvPr id="65" name="Rectangle 64">
              <a:extLst>
                <a:ext uri="{FF2B5EF4-FFF2-40B4-BE49-F238E27FC236}">
                  <a16:creationId xmlns:a16="http://schemas.microsoft.com/office/drawing/2014/main" id="{2AC5EE03-F09C-4077-B778-5BCCAD31C185}"/>
                </a:ext>
              </a:extLst>
            </p:cNvPr>
            <p:cNvSpPr/>
            <p:nvPr/>
          </p:nvSpPr>
          <p:spPr>
            <a:xfrm>
              <a:off x="7622257" y="3723408"/>
              <a:ext cx="577093" cy="4874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17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DEFAC5B-AD4A-4A0A-A58B-77B675F531C9}"/>
              </a:ext>
            </a:extLst>
          </p:cNvPr>
          <p:cNvPicPr>
            <a:picLocks noChangeAspect="1"/>
          </p:cNvPicPr>
          <p:nvPr/>
        </p:nvPicPr>
        <p:blipFill>
          <a:blip r:embed="rId3"/>
          <a:stretch>
            <a:fillRect/>
          </a:stretch>
        </p:blipFill>
        <p:spPr>
          <a:xfrm>
            <a:off x="5463619" y="3818545"/>
            <a:ext cx="6593291" cy="2343822"/>
          </a:xfrm>
          <a:prstGeom prst="rect">
            <a:avLst/>
          </a:prstGeom>
        </p:spPr>
      </p:pic>
      <p:sp>
        <p:nvSpPr>
          <p:cNvPr id="4" name="TextBox 3">
            <a:extLst>
              <a:ext uri="{FF2B5EF4-FFF2-40B4-BE49-F238E27FC236}">
                <a16:creationId xmlns:a16="http://schemas.microsoft.com/office/drawing/2014/main" id="{B4789543-A7FB-4491-8B2D-FC8B0C1037E2}"/>
              </a:ext>
            </a:extLst>
          </p:cNvPr>
          <p:cNvSpPr txBox="1"/>
          <p:nvPr/>
        </p:nvSpPr>
        <p:spPr>
          <a:xfrm>
            <a:off x="-14807" y="1844211"/>
            <a:ext cx="1181100" cy="954107"/>
          </a:xfrm>
          <a:prstGeom prst="rect">
            <a:avLst/>
          </a:prstGeom>
          <a:noFill/>
        </p:spPr>
        <p:txBody>
          <a:bodyPr wrap="square">
            <a:spAutoFit/>
          </a:bodyPr>
          <a:lstStyle/>
          <a:p>
            <a:r>
              <a:rPr lang="en-US" sz="800" dirty="0">
                <a:solidFill>
                  <a:schemeClr val="bg1"/>
                </a:solidFill>
                <a:hlinkClick r:id="rId4">
                  <a:extLst>
                    <a:ext uri="{A12FA001-AC4F-418D-AE19-62706E023703}">
                      <ahyp:hlinkClr xmlns:ahyp="http://schemas.microsoft.com/office/drawing/2018/hyperlinkcolor" val="tx"/>
                    </a:ext>
                  </a:extLst>
                </a:hlinkClick>
              </a:rPr>
              <a:t>http://hpwren.ucsd.edu/HPWREN-FIgLib/HPWREN-FIgLib-Data/20170708_Whittier_syp-n-mobo-c/20170708-Whittier-syp-n-mobo-c.mp4</a:t>
            </a:r>
            <a:endParaRPr lang="en-US" sz="800" dirty="0">
              <a:solidFill>
                <a:schemeClr val="bg1"/>
              </a:solidFill>
            </a:endParaRPr>
          </a:p>
        </p:txBody>
      </p:sp>
      <p:pic>
        <p:nvPicPr>
          <p:cNvPr id="10" name="Picture 9">
            <a:extLst>
              <a:ext uri="{FF2B5EF4-FFF2-40B4-BE49-F238E27FC236}">
                <a16:creationId xmlns:a16="http://schemas.microsoft.com/office/drawing/2014/main" id="{324688C9-ECBC-4DB0-8CE8-C4F6B9DDD09C}"/>
              </a:ext>
            </a:extLst>
          </p:cNvPr>
          <p:cNvPicPr>
            <a:picLocks noChangeAspect="1"/>
          </p:cNvPicPr>
          <p:nvPr/>
        </p:nvPicPr>
        <p:blipFill>
          <a:blip r:embed="rId5"/>
          <a:stretch>
            <a:fillRect/>
          </a:stretch>
        </p:blipFill>
        <p:spPr>
          <a:xfrm>
            <a:off x="807479" y="1233237"/>
            <a:ext cx="3532292" cy="2363694"/>
          </a:xfrm>
          <a:prstGeom prst="rect">
            <a:avLst/>
          </a:prstGeom>
          <a:scene3d>
            <a:camera prst="isometricRightUp"/>
            <a:lightRig rig="threePt" dir="t"/>
          </a:scene3d>
        </p:spPr>
      </p:pic>
      <p:sp>
        <p:nvSpPr>
          <p:cNvPr id="18" name="Arrow: Right 17">
            <a:extLst>
              <a:ext uri="{FF2B5EF4-FFF2-40B4-BE49-F238E27FC236}">
                <a16:creationId xmlns:a16="http://schemas.microsoft.com/office/drawing/2014/main" id="{7CEEFBA2-7C30-47EE-8AE4-5ECA97759578}"/>
              </a:ext>
            </a:extLst>
          </p:cNvPr>
          <p:cNvSpPr/>
          <p:nvPr/>
        </p:nvSpPr>
        <p:spPr>
          <a:xfrm>
            <a:off x="2395931" y="3278432"/>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6E7CFE05-6F12-4A83-A281-47AF7E6C4FBE}"/>
              </a:ext>
            </a:extLst>
          </p:cNvPr>
          <p:cNvSpPr/>
          <p:nvPr/>
        </p:nvSpPr>
        <p:spPr>
          <a:xfrm>
            <a:off x="4721466" y="4232185"/>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559959D-D621-48AA-8D41-610B8260C05B}"/>
              </a:ext>
            </a:extLst>
          </p:cNvPr>
          <p:cNvPicPr>
            <a:picLocks noChangeAspect="1"/>
          </p:cNvPicPr>
          <p:nvPr/>
        </p:nvPicPr>
        <p:blipFill>
          <a:blip r:embed="rId6"/>
          <a:stretch>
            <a:fillRect/>
          </a:stretch>
        </p:blipFill>
        <p:spPr>
          <a:xfrm>
            <a:off x="5188420" y="4106407"/>
            <a:ext cx="1640576" cy="1640576"/>
          </a:xfrm>
          <a:prstGeom prst="rect">
            <a:avLst/>
          </a:prstGeom>
          <a:scene3d>
            <a:camera prst="isometricRightUp"/>
            <a:lightRig rig="threePt" dir="t"/>
          </a:scene3d>
        </p:spPr>
      </p:pic>
      <p:pic>
        <p:nvPicPr>
          <p:cNvPr id="25" name="Picture 24">
            <a:extLst>
              <a:ext uri="{FF2B5EF4-FFF2-40B4-BE49-F238E27FC236}">
                <a16:creationId xmlns:a16="http://schemas.microsoft.com/office/drawing/2014/main" id="{42888F2D-F146-484B-A906-DF1DDFE13A0C}"/>
              </a:ext>
            </a:extLst>
          </p:cNvPr>
          <p:cNvPicPr>
            <a:picLocks noChangeAspect="1"/>
          </p:cNvPicPr>
          <p:nvPr/>
        </p:nvPicPr>
        <p:blipFill>
          <a:blip r:embed="rId7"/>
          <a:stretch>
            <a:fillRect/>
          </a:stretch>
        </p:blipFill>
        <p:spPr>
          <a:xfrm>
            <a:off x="-14807" y="55855"/>
            <a:ext cx="1181100" cy="2016221"/>
          </a:xfrm>
          <a:prstGeom prst="rect">
            <a:avLst/>
          </a:prstGeom>
          <a:ln>
            <a:solidFill>
              <a:schemeClr val="bg1">
                <a:lumMod val="85000"/>
              </a:schemeClr>
            </a:solidFill>
          </a:ln>
          <a:scene3d>
            <a:camera prst="isometricRightUp"/>
            <a:lightRig rig="threePt" dir="t"/>
          </a:scene3d>
        </p:spPr>
      </p:pic>
      <p:sp>
        <p:nvSpPr>
          <p:cNvPr id="26" name="Arrow: Right 25">
            <a:extLst>
              <a:ext uri="{FF2B5EF4-FFF2-40B4-BE49-F238E27FC236}">
                <a16:creationId xmlns:a16="http://schemas.microsoft.com/office/drawing/2014/main" id="{E6CD797B-5DA9-4932-9B9C-13E2090061C4}"/>
              </a:ext>
            </a:extLst>
          </p:cNvPr>
          <p:cNvSpPr/>
          <p:nvPr/>
        </p:nvSpPr>
        <p:spPr>
          <a:xfrm>
            <a:off x="563081" y="2136470"/>
            <a:ext cx="893695" cy="622432"/>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E20F689-BAE5-4ADB-AFEE-D98D82C70A7F}"/>
              </a:ext>
            </a:extLst>
          </p:cNvPr>
          <p:cNvPicPr>
            <a:picLocks noChangeAspect="1"/>
          </p:cNvPicPr>
          <p:nvPr/>
        </p:nvPicPr>
        <p:blipFill>
          <a:blip r:embed="rId8"/>
          <a:stretch>
            <a:fillRect/>
          </a:stretch>
        </p:blipFill>
        <p:spPr>
          <a:xfrm>
            <a:off x="-305290" y="1594493"/>
            <a:ext cx="2301027" cy="622432"/>
          </a:xfrm>
          <a:prstGeom prst="rect">
            <a:avLst/>
          </a:prstGeom>
          <a:scene3d>
            <a:camera prst="isometricRightUp"/>
            <a:lightRig rig="threePt" dir="t"/>
          </a:scene3d>
        </p:spPr>
      </p:pic>
      <p:pic>
        <p:nvPicPr>
          <p:cNvPr id="13" name="Picture 12">
            <a:extLst>
              <a:ext uri="{FF2B5EF4-FFF2-40B4-BE49-F238E27FC236}">
                <a16:creationId xmlns:a16="http://schemas.microsoft.com/office/drawing/2014/main" id="{E72CAED8-212F-45FD-931E-3D92C7289EE6}"/>
              </a:ext>
            </a:extLst>
          </p:cNvPr>
          <p:cNvPicPr>
            <a:picLocks noChangeAspect="1"/>
          </p:cNvPicPr>
          <p:nvPr/>
        </p:nvPicPr>
        <p:blipFill>
          <a:blip r:embed="rId9"/>
          <a:stretch>
            <a:fillRect/>
          </a:stretch>
        </p:blipFill>
        <p:spPr>
          <a:xfrm>
            <a:off x="2343352" y="1942137"/>
            <a:ext cx="5073946" cy="2652910"/>
          </a:xfrm>
          <a:prstGeom prst="rect">
            <a:avLst/>
          </a:prstGeom>
          <a:scene3d>
            <a:camera prst="isometricRightUp"/>
            <a:lightRig rig="threePt" dir="t"/>
          </a:scene3d>
        </p:spPr>
      </p:pic>
      <p:sp>
        <p:nvSpPr>
          <p:cNvPr id="33" name="Title 4">
            <a:extLst>
              <a:ext uri="{FF2B5EF4-FFF2-40B4-BE49-F238E27FC236}">
                <a16:creationId xmlns:a16="http://schemas.microsoft.com/office/drawing/2014/main" id="{85321D08-CF3C-42A3-8282-5E64B0C7EB08}"/>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Early Wildfire Image Classification</a:t>
            </a:r>
            <a:br>
              <a:rPr lang="en-US" sz="3200" dirty="0"/>
            </a:br>
            <a:r>
              <a:rPr lang="en-US" sz="2000" dirty="0"/>
              <a:t>Convolutional Neural Network </a:t>
            </a:r>
          </a:p>
        </p:txBody>
      </p:sp>
      <p:sp>
        <p:nvSpPr>
          <p:cNvPr id="35" name="TextBox 34">
            <a:extLst>
              <a:ext uri="{FF2B5EF4-FFF2-40B4-BE49-F238E27FC236}">
                <a16:creationId xmlns:a16="http://schemas.microsoft.com/office/drawing/2014/main" id="{A65F9FC0-B9E5-443F-A08D-41C82A17628A}"/>
              </a:ext>
            </a:extLst>
          </p:cNvPr>
          <p:cNvSpPr txBox="1"/>
          <p:nvPr/>
        </p:nvSpPr>
        <p:spPr>
          <a:xfrm>
            <a:off x="11249025" y="5531539"/>
            <a:ext cx="590550" cy="215444"/>
          </a:xfrm>
          <a:prstGeom prst="rect">
            <a:avLst/>
          </a:prstGeom>
          <a:solidFill>
            <a:schemeClr val="bg1"/>
          </a:solidFill>
        </p:spPr>
        <p:txBody>
          <a:bodyPr wrap="square" rtlCol="0">
            <a:spAutoFit/>
          </a:bodyPr>
          <a:lstStyle/>
          <a:p>
            <a:r>
              <a:rPr lang="en-US" sz="800" b="1" dirty="0">
                <a:solidFill>
                  <a:srgbClr val="0070C0"/>
                </a:solidFill>
              </a:rPr>
              <a:t>SIGMOID</a:t>
            </a:r>
          </a:p>
        </p:txBody>
      </p:sp>
      <p:sp>
        <p:nvSpPr>
          <p:cNvPr id="39" name="Rectangle 38">
            <a:extLst>
              <a:ext uri="{FF2B5EF4-FFF2-40B4-BE49-F238E27FC236}">
                <a16:creationId xmlns:a16="http://schemas.microsoft.com/office/drawing/2014/main" id="{8C96F3FC-A124-4998-98BE-2F50DE147E51}"/>
              </a:ext>
            </a:extLst>
          </p:cNvPr>
          <p:cNvSpPr/>
          <p:nvPr/>
        </p:nvSpPr>
        <p:spPr>
          <a:xfrm>
            <a:off x="11452609" y="4402528"/>
            <a:ext cx="503961" cy="99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0DB40F3-FB2F-4D6C-B20A-F4766BF8C533}"/>
              </a:ext>
            </a:extLst>
          </p:cNvPr>
          <p:cNvSpPr txBox="1"/>
          <p:nvPr/>
        </p:nvSpPr>
        <p:spPr>
          <a:xfrm>
            <a:off x="11435072" y="4371174"/>
            <a:ext cx="654051" cy="246221"/>
          </a:xfrm>
          <a:prstGeom prst="rect">
            <a:avLst/>
          </a:prstGeom>
          <a:solidFill>
            <a:schemeClr val="bg1"/>
          </a:solidFill>
        </p:spPr>
        <p:txBody>
          <a:bodyPr wrap="square" rtlCol="0">
            <a:spAutoFit/>
          </a:bodyPr>
          <a:lstStyle/>
          <a:p>
            <a:r>
              <a:rPr lang="en-US" sz="1000" b="1" dirty="0">
                <a:solidFill>
                  <a:schemeClr val="accent5">
                    <a:lumMod val="50000"/>
                  </a:schemeClr>
                </a:solidFill>
                <a:sym typeface="Wingdings" panose="05000000000000000000" pitchFamily="2" charset="2"/>
              </a:rPr>
              <a:t>SMOKE</a:t>
            </a:r>
            <a:endParaRPr lang="en-US" sz="1000" b="1" dirty="0">
              <a:solidFill>
                <a:schemeClr val="accent5">
                  <a:lumMod val="50000"/>
                </a:schemeClr>
              </a:solidFill>
            </a:endParaRPr>
          </a:p>
        </p:txBody>
      </p:sp>
      <p:sp>
        <p:nvSpPr>
          <p:cNvPr id="38" name="TextBox 37">
            <a:extLst>
              <a:ext uri="{FF2B5EF4-FFF2-40B4-BE49-F238E27FC236}">
                <a16:creationId xmlns:a16="http://schemas.microsoft.com/office/drawing/2014/main" id="{D116C0B4-B67F-4A2F-AA01-A097575EA30E}"/>
              </a:ext>
            </a:extLst>
          </p:cNvPr>
          <p:cNvSpPr txBox="1"/>
          <p:nvPr/>
        </p:nvSpPr>
        <p:spPr>
          <a:xfrm>
            <a:off x="11447819" y="4769914"/>
            <a:ext cx="590551" cy="400110"/>
          </a:xfrm>
          <a:prstGeom prst="rect">
            <a:avLst/>
          </a:prstGeom>
          <a:solidFill>
            <a:schemeClr val="bg1"/>
          </a:solidFill>
        </p:spPr>
        <p:txBody>
          <a:bodyPr wrap="square" rtlCol="0">
            <a:spAutoFit/>
          </a:bodyPr>
          <a:lstStyle/>
          <a:p>
            <a:r>
              <a:rPr lang="en-US" sz="1000" b="1" dirty="0">
                <a:solidFill>
                  <a:schemeClr val="accent5">
                    <a:lumMod val="50000"/>
                  </a:schemeClr>
                </a:solidFill>
              </a:rPr>
              <a:t>NO </a:t>
            </a:r>
          </a:p>
          <a:p>
            <a:r>
              <a:rPr lang="en-US" sz="1000" b="1" dirty="0">
                <a:solidFill>
                  <a:schemeClr val="accent5">
                    <a:lumMod val="50000"/>
                  </a:schemeClr>
                </a:solidFill>
              </a:rPr>
              <a:t>SMOKE</a:t>
            </a:r>
          </a:p>
        </p:txBody>
      </p:sp>
      <p:sp>
        <p:nvSpPr>
          <p:cNvPr id="19" name="TextBox 18">
            <a:extLst>
              <a:ext uri="{FF2B5EF4-FFF2-40B4-BE49-F238E27FC236}">
                <a16:creationId xmlns:a16="http://schemas.microsoft.com/office/drawing/2014/main" id="{D39AA666-331F-41F4-8518-3B6CCB0086E3}"/>
              </a:ext>
            </a:extLst>
          </p:cNvPr>
          <p:cNvSpPr txBox="1"/>
          <p:nvPr/>
        </p:nvSpPr>
        <p:spPr>
          <a:xfrm>
            <a:off x="7551804" y="6052972"/>
            <a:ext cx="1799585" cy="215444"/>
          </a:xfrm>
          <a:prstGeom prst="rect">
            <a:avLst/>
          </a:prstGeom>
          <a:solidFill>
            <a:schemeClr val="bg1"/>
          </a:solidFill>
        </p:spPr>
        <p:txBody>
          <a:bodyPr wrap="square" rtlCol="0">
            <a:spAutoFit/>
          </a:bodyPr>
          <a:lstStyle/>
          <a:p>
            <a:r>
              <a:rPr lang="en-US" sz="800" b="1" dirty="0">
                <a:solidFill>
                  <a:srgbClr val="0070C0"/>
                </a:solidFill>
              </a:rPr>
              <a:t>(FILTER, DETECT, CONDENSE)</a:t>
            </a:r>
          </a:p>
        </p:txBody>
      </p:sp>
      <p:sp>
        <p:nvSpPr>
          <p:cNvPr id="2" name="TextBox 1">
            <a:extLst>
              <a:ext uri="{FF2B5EF4-FFF2-40B4-BE49-F238E27FC236}">
                <a16:creationId xmlns:a16="http://schemas.microsoft.com/office/drawing/2014/main" id="{EB9EE492-957B-44B5-9B78-4E502523249A}"/>
              </a:ext>
            </a:extLst>
          </p:cNvPr>
          <p:cNvSpPr txBox="1"/>
          <p:nvPr/>
        </p:nvSpPr>
        <p:spPr>
          <a:xfrm>
            <a:off x="97853" y="4106407"/>
            <a:ext cx="2003460" cy="646331"/>
          </a:xfrm>
          <a:prstGeom prst="rect">
            <a:avLst/>
          </a:prstGeom>
          <a:noFill/>
        </p:spPr>
        <p:txBody>
          <a:bodyPr wrap="square" rtlCol="0">
            <a:spAutoFit/>
          </a:bodyPr>
          <a:lstStyle/>
          <a:p>
            <a:pPr algn="ctr"/>
            <a:r>
              <a:rPr lang="en-US" dirty="0"/>
              <a:t>Full 3072 x 2048</a:t>
            </a:r>
          </a:p>
          <a:p>
            <a:pPr algn="ctr"/>
            <a:r>
              <a:rPr lang="en-US" dirty="0"/>
              <a:t> pixel image</a:t>
            </a:r>
          </a:p>
        </p:txBody>
      </p:sp>
      <p:sp>
        <p:nvSpPr>
          <p:cNvPr id="21" name="TextBox 20">
            <a:extLst>
              <a:ext uri="{FF2B5EF4-FFF2-40B4-BE49-F238E27FC236}">
                <a16:creationId xmlns:a16="http://schemas.microsoft.com/office/drawing/2014/main" id="{56C0888C-0678-4DC9-9690-CD442DF0F50E}"/>
              </a:ext>
            </a:extLst>
          </p:cNvPr>
          <p:cNvSpPr txBox="1"/>
          <p:nvPr/>
        </p:nvSpPr>
        <p:spPr>
          <a:xfrm>
            <a:off x="4461889" y="5872761"/>
            <a:ext cx="2003460" cy="646331"/>
          </a:xfrm>
          <a:prstGeom prst="rect">
            <a:avLst/>
          </a:prstGeom>
          <a:noFill/>
        </p:spPr>
        <p:txBody>
          <a:bodyPr wrap="square" rtlCol="0">
            <a:spAutoFit/>
          </a:bodyPr>
          <a:lstStyle/>
          <a:p>
            <a:pPr algn="ctr"/>
            <a:r>
              <a:rPr lang="en-US" dirty="0"/>
              <a:t>299 x 299</a:t>
            </a:r>
          </a:p>
          <a:p>
            <a:pPr algn="ctr"/>
            <a:r>
              <a:rPr lang="en-US" dirty="0"/>
              <a:t> pixel sub image</a:t>
            </a:r>
          </a:p>
        </p:txBody>
      </p:sp>
      <p:pic>
        <p:nvPicPr>
          <p:cNvPr id="22" name="Picture 21" descr="Shape&#10;&#10;Description automatically generated">
            <a:extLst>
              <a:ext uri="{FF2B5EF4-FFF2-40B4-BE49-F238E27FC236}">
                <a16:creationId xmlns:a16="http://schemas.microsoft.com/office/drawing/2014/main" id="{DA2C0CB7-156C-4BC6-9FE9-B9E86C1E9F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373" y="2720909"/>
            <a:ext cx="1426326" cy="1375773"/>
          </a:xfrm>
          <a:prstGeom prst="rect">
            <a:avLst/>
          </a:prstGeom>
        </p:spPr>
      </p:pic>
      <p:sp>
        <p:nvSpPr>
          <p:cNvPr id="23" name="TextBox 22">
            <a:extLst>
              <a:ext uri="{FF2B5EF4-FFF2-40B4-BE49-F238E27FC236}">
                <a16:creationId xmlns:a16="http://schemas.microsoft.com/office/drawing/2014/main" id="{D917DDB8-BBEC-40E4-A961-5D629EB773DC}"/>
              </a:ext>
            </a:extLst>
          </p:cNvPr>
          <p:cNvSpPr txBox="1"/>
          <p:nvPr/>
        </p:nvSpPr>
        <p:spPr>
          <a:xfrm>
            <a:off x="1923320" y="5423817"/>
            <a:ext cx="2003460" cy="646331"/>
          </a:xfrm>
          <a:prstGeom prst="rect">
            <a:avLst/>
          </a:prstGeom>
          <a:noFill/>
        </p:spPr>
        <p:txBody>
          <a:bodyPr wrap="square" rtlCol="0">
            <a:spAutoFit/>
          </a:bodyPr>
          <a:lstStyle/>
          <a:p>
            <a:pPr algn="ctr"/>
            <a:r>
              <a:rPr lang="en-US" dirty="0"/>
              <a:t>~70 299 x 299</a:t>
            </a:r>
          </a:p>
          <a:p>
            <a:pPr algn="ctr"/>
            <a:r>
              <a:rPr lang="en-US" dirty="0"/>
              <a:t> sub images</a:t>
            </a:r>
          </a:p>
        </p:txBody>
      </p:sp>
    </p:spTree>
    <p:extLst>
      <p:ext uri="{BB962C8B-B14F-4D97-AF65-F5344CB8AC3E}">
        <p14:creationId xmlns:p14="http://schemas.microsoft.com/office/powerpoint/2010/main" val="350204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8611489-C74B-4E89-95F1-FD884CBA9AAE}"/>
              </a:ext>
            </a:extLst>
          </p:cNvPr>
          <p:cNvSpPr txBox="1">
            <a:spLocks/>
          </p:cNvSpPr>
          <p:nvPr/>
        </p:nvSpPr>
        <p:spPr>
          <a:xfrm>
            <a:off x="3839388" y="137400"/>
            <a:ext cx="5838867" cy="819021"/>
          </a:xfrm>
          <a:prstGeom prst="rect">
            <a:avLst/>
          </a:prstGeom>
          <a:ln>
            <a:solidFill>
              <a:schemeClr val="accent6"/>
            </a:solidFill>
          </a:ln>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Wildfire Detection Convolutional Neural Net</a:t>
            </a:r>
            <a:br>
              <a:rPr lang="en-US" sz="3200" dirty="0"/>
            </a:br>
            <a:r>
              <a:rPr lang="en-US" sz="2000" dirty="0"/>
              <a:t>Transfer Learning  Architecture</a:t>
            </a:r>
          </a:p>
        </p:txBody>
      </p:sp>
      <p:pic>
        <p:nvPicPr>
          <p:cNvPr id="3" name="Picture 2">
            <a:extLst>
              <a:ext uri="{FF2B5EF4-FFF2-40B4-BE49-F238E27FC236}">
                <a16:creationId xmlns:a16="http://schemas.microsoft.com/office/drawing/2014/main" id="{1F8FAF36-D07E-43AF-B882-9D22F94ECDE2}"/>
              </a:ext>
            </a:extLst>
          </p:cNvPr>
          <p:cNvPicPr>
            <a:picLocks noChangeAspect="1"/>
          </p:cNvPicPr>
          <p:nvPr/>
        </p:nvPicPr>
        <p:blipFill>
          <a:blip r:embed="rId3"/>
          <a:stretch>
            <a:fillRect/>
          </a:stretch>
        </p:blipFill>
        <p:spPr>
          <a:xfrm>
            <a:off x="7179525" y="2198655"/>
            <a:ext cx="4057859" cy="4121362"/>
          </a:xfrm>
          <a:prstGeom prst="rect">
            <a:avLst/>
          </a:prstGeom>
        </p:spPr>
      </p:pic>
      <p:sp>
        <p:nvSpPr>
          <p:cNvPr id="23" name="TextBox 22">
            <a:extLst>
              <a:ext uri="{FF2B5EF4-FFF2-40B4-BE49-F238E27FC236}">
                <a16:creationId xmlns:a16="http://schemas.microsoft.com/office/drawing/2014/main" id="{9281381F-7F78-4E23-B41C-940C5D22281C}"/>
              </a:ext>
            </a:extLst>
          </p:cNvPr>
          <p:cNvSpPr txBox="1"/>
          <p:nvPr/>
        </p:nvSpPr>
        <p:spPr>
          <a:xfrm>
            <a:off x="5524726" y="2392028"/>
            <a:ext cx="1363012" cy="1077218"/>
          </a:xfrm>
          <a:prstGeom prst="rect">
            <a:avLst/>
          </a:prstGeom>
          <a:noFill/>
        </p:spPr>
        <p:txBody>
          <a:bodyPr wrap="square" rtlCol="0">
            <a:spAutoFit/>
          </a:bodyPr>
          <a:lstStyle/>
          <a:p>
            <a:pPr algn="r"/>
            <a:r>
              <a:rPr lang="en-US" sz="1600" dirty="0"/>
              <a:t>The Trained Base:</a:t>
            </a:r>
          </a:p>
          <a:p>
            <a:pPr algn="r"/>
            <a:r>
              <a:rPr lang="en-US" sz="1600" dirty="0"/>
              <a:t>  feature extraction</a:t>
            </a:r>
          </a:p>
        </p:txBody>
      </p:sp>
      <p:sp>
        <p:nvSpPr>
          <p:cNvPr id="25" name="Left Brace 24">
            <a:extLst>
              <a:ext uri="{FF2B5EF4-FFF2-40B4-BE49-F238E27FC236}">
                <a16:creationId xmlns:a16="http://schemas.microsoft.com/office/drawing/2014/main" id="{810E13BD-1EED-4044-9A06-870FFB56D1E0}"/>
              </a:ext>
            </a:extLst>
          </p:cNvPr>
          <p:cNvSpPr/>
          <p:nvPr/>
        </p:nvSpPr>
        <p:spPr>
          <a:xfrm>
            <a:off x="7054963" y="3997841"/>
            <a:ext cx="479101" cy="2322176"/>
          </a:xfrm>
          <a:prstGeom prst="leftBrace">
            <a:avLst>
              <a:gd name="adj1" fmla="val 11656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861E695-5B7E-4CAE-955B-DC818A4863FC}"/>
              </a:ext>
            </a:extLst>
          </p:cNvPr>
          <p:cNvSpPr txBox="1"/>
          <p:nvPr/>
        </p:nvSpPr>
        <p:spPr>
          <a:xfrm>
            <a:off x="5788876" y="4435308"/>
            <a:ext cx="1217344" cy="584775"/>
          </a:xfrm>
          <a:prstGeom prst="rect">
            <a:avLst/>
          </a:prstGeom>
          <a:noFill/>
        </p:spPr>
        <p:txBody>
          <a:bodyPr wrap="square" rtlCol="0">
            <a:spAutoFit/>
          </a:bodyPr>
          <a:lstStyle/>
          <a:p>
            <a:pPr algn="r"/>
            <a:r>
              <a:rPr lang="en-US" sz="1600" dirty="0"/>
              <a:t>The Head: Classification</a:t>
            </a:r>
          </a:p>
        </p:txBody>
      </p:sp>
      <p:pic>
        <p:nvPicPr>
          <p:cNvPr id="18" name="Picture 17">
            <a:extLst>
              <a:ext uri="{FF2B5EF4-FFF2-40B4-BE49-F238E27FC236}">
                <a16:creationId xmlns:a16="http://schemas.microsoft.com/office/drawing/2014/main" id="{9652DE64-B1BE-4737-B84A-52920A85BA11}"/>
              </a:ext>
            </a:extLst>
          </p:cNvPr>
          <p:cNvPicPr>
            <a:picLocks noChangeAspect="1"/>
          </p:cNvPicPr>
          <p:nvPr/>
        </p:nvPicPr>
        <p:blipFill>
          <a:blip r:embed="rId4"/>
          <a:stretch>
            <a:fillRect/>
          </a:stretch>
        </p:blipFill>
        <p:spPr>
          <a:xfrm>
            <a:off x="2761601" y="2059305"/>
            <a:ext cx="1467964" cy="4660486"/>
          </a:xfrm>
          <a:prstGeom prst="rect">
            <a:avLst/>
          </a:prstGeom>
        </p:spPr>
      </p:pic>
      <p:pic>
        <p:nvPicPr>
          <p:cNvPr id="20" name="Picture 19" descr="Shape, rectangle&#10;&#10;Description automatically generated">
            <a:extLst>
              <a:ext uri="{FF2B5EF4-FFF2-40B4-BE49-F238E27FC236}">
                <a16:creationId xmlns:a16="http://schemas.microsoft.com/office/drawing/2014/main" id="{32122992-6898-41A5-B607-EB9DE29BEEA4}"/>
              </a:ext>
            </a:extLst>
          </p:cNvPr>
          <p:cNvPicPr>
            <a:picLocks noChangeAspect="1"/>
          </p:cNvPicPr>
          <p:nvPr/>
        </p:nvPicPr>
        <p:blipFill>
          <a:blip r:embed="rId5"/>
          <a:stretch>
            <a:fillRect/>
          </a:stretch>
        </p:blipFill>
        <p:spPr>
          <a:xfrm>
            <a:off x="2228626" y="1000083"/>
            <a:ext cx="7955212" cy="1015559"/>
          </a:xfrm>
          <a:prstGeom prst="rect">
            <a:avLst/>
          </a:prstGeom>
        </p:spPr>
      </p:pic>
      <p:sp>
        <p:nvSpPr>
          <p:cNvPr id="21" name="Left Brace 20">
            <a:extLst>
              <a:ext uri="{FF2B5EF4-FFF2-40B4-BE49-F238E27FC236}">
                <a16:creationId xmlns:a16="http://schemas.microsoft.com/office/drawing/2014/main" id="{6341A797-0761-495E-B4E6-4C437F54D0E7}"/>
              </a:ext>
            </a:extLst>
          </p:cNvPr>
          <p:cNvSpPr/>
          <p:nvPr/>
        </p:nvSpPr>
        <p:spPr>
          <a:xfrm>
            <a:off x="6890990" y="2198655"/>
            <a:ext cx="327945" cy="1507904"/>
          </a:xfrm>
          <a:prstGeom prst="leftBrace">
            <a:avLst>
              <a:gd name="adj1" fmla="val 11656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25FBD3FE-1D7C-4471-9724-5179BB77B854}"/>
              </a:ext>
            </a:extLst>
          </p:cNvPr>
          <p:cNvPicPr>
            <a:picLocks noChangeAspect="1"/>
          </p:cNvPicPr>
          <p:nvPr/>
        </p:nvPicPr>
        <p:blipFill>
          <a:blip r:embed="rId6"/>
          <a:stretch>
            <a:fillRect/>
          </a:stretch>
        </p:blipFill>
        <p:spPr>
          <a:xfrm>
            <a:off x="296599" y="5379193"/>
            <a:ext cx="2054100" cy="1213786"/>
          </a:xfrm>
          <a:prstGeom prst="rect">
            <a:avLst/>
          </a:prstGeom>
        </p:spPr>
      </p:pic>
      <p:pic>
        <p:nvPicPr>
          <p:cNvPr id="24" name="Picture 23">
            <a:extLst>
              <a:ext uri="{FF2B5EF4-FFF2-40B4-BE49-F238E27FC236}">
                <a16:creationId xmlns:a16="http://schemas.microsoft.com/office/drawing/2014/main" id="{592F249E-A81A-49C6-B9A4-889F84D8511C}"/>
              </a:ext>
            </a:extLst>
          </p:cNvPr>
          <p:cNvPicPr>
            <a:picLocks noChangeAspect="1"/>
          </p:cNvPicPr>
          <p:nvPr/>
        </p:nvPicPr>
        <p:blipFill>
          <a:blip r:embed="rId7"/>
          <a:stretch>
            <a:fillRect/>
          </a:stretch>
        </p:blipFill>
        <p:spPr>
          <a:xfrm>
            <a:off x="59808" y="4269908"/>
            <a:ext cx="2506240" cy="915574"/>
          </a:xfrm>
          <a:prstGeom prst="rect">
            <a:avLst/>
          </a:prstGeom>
          <a:ln>
            <a:solidFill>
              <a:schemeClr val="accent1"/>
            </a:solidFill>
          </a:ln>
        </p:spPr>
      </p:pic>
      <p:sp>
        <p:nvSpPr>
          <p:cNvPr id="10" name="Rectangle 9">
            <a:extLst>
              <a:ext uri="{FF2B5EF4-FFF2-40B4-BE49-F238E27FC236}">
                <a16:creationId xmlns:a16="http://schemas.microsoft.com/office/drawing/2014/main" id="{6B3F756E-FBF8-4632-B6B7-E5135C22ACF2}"/>
              </a:ext>
            </a:extLst>
          </p:cNvPr>
          <p:cNvSpPr/>
          <p:nvPr/>
        </p:nvSpPr>
        <p:spPr>
          <a:xfrm>
            <a:off x="7179525" y="2198655"/>
            <a:ext cx="4057859" cy="15079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84C453-FAA3-4D75-8E35-4A6CC9309D6D}"/>
              </a:ext>
            </a:extLst>
          </p:cNvPr>
          <p:cNvSpPr/>
          <p:nvPr/>
        </p:nvSpPr>
        <p:spPr>
          <a:xfrm>
            <a:off x="2709605" y="2059304"/>
            <a:ext cx="1698008" cy="47986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E8CC49A0-ED53-4140-98C4-18505E38CCCC}"/>
              </a:ext>
            </a:extLst>
          </p:cNvPr>
          <p:cNvSpPr/>
          <p:nvPr/>
        </p:nvSpPr>
        <p:spPr>
          <a:xfrm>
            <a:off x="4532176" y="2800211"/>
            <a:ext cx="1563824" cy="18149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37B649-E08D-4BB1-AD75-A72051A77840}"/>
              </a:ext>
            </a:extLst>
          </p:cNvPr>
          <p:cNvSpPr/>
          <p:nvPr/>
        </p:nvSpPr>
        <p:spPr>
          <a:xfrm>
            <a:off x="7575470" y="3939957"/>
            <a:ext cx="3265967" cy="65990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55D76D-EBE4-4077-B65D-F69FA110B338}"/>
              </a:ext>
            </a:extLst>
          </p:cNvPr>
          <p:cNvSpPr/>
          <p:nvPr/>
        </p:nvSpPr>
        <p:spPr>
          <a:xfrm>
            <a:off x="7727871" y="4782872"/>
            <a:ext cx="2957254" cy="16282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543A1EA-E8BC-490F-B6B1-E65158DD9A85}"/>
              </a:ext>
            </a:extLst>
          </p:cNvPr>
          <p:cNvSpPr txBox="1"/>
          <p:nvPr/>
        </p:nvSpPr>
        <p:spPr>
          <a:xfrm>
            <a:off x="8003768" y="1829323"/>
            <a:ext cx="2957254" cy="400110"/>
          </a:xfrm>
          <a:prstGeom prst="rect">
            <a:avLst/>
          </a:prstGeom>
          <a:noFill/>
        </p:spPr>
        <p:txBody>
          <a:bodyPr wrap="square" rtlCol="0">
            <a:spAutoFit/>
          </a:bodyPr>
          <a:lstStyle/>
          <a:p>
            <a:r>
              <a:rPr lang="en-US" sz="2000" b="1" dirty="0"/>
              <a:t>Streamline1 CNN</a:t>
            </a:r>
          </a:p>
        </p:txBody>
      </p:sp>
      <p:sp>
        <p:nvSpPr>
          <p:cNvPr id="34" name="TextBox 33">
            <a:extLst>
              <a:ext uri="{FF2B5EF4-FFF2-40B4-BE49-F238E27FC236}">
                <a16:creationId xmlns:a16="http://schemas.microsoft.com/office/drawing/2014/main" id="{C4688799-E344-4C91-8EDA-CFBFEEBFA2C2}"/>
              </a:ext>
            </a:extLst>
          </p:cNvPr>
          <p:cNvSpPr txBox="1"/>
          <p:nvPr/>
        </p:nvSpPr>
        <p:spPr>
          <a:xfrm>
            <a:off x="1170564" y="2280284"/>
            <a:ext cx="1539041" cy="1015663"/>
          </a:xfrm>
          <a:prstGeom prst="rect">
            <a:avLst/>
          </a:prstGeom>
          <a:noFill/>
        </p:spPr>
        <p:txBody>
          <a:bodyPr wrap="square" rtlCol="0">
            <a:spAutoFit/>
          </a:bodyPr>
          <a:lstStyle/>
          <a:p>
            <a:pPr algn="r"/>
            <a:r>
              <a:rPr lang="en-US" sz="2000" b="1" dirty="0" err="1"/>
              <a:t>Xception</a:t>
            </a:r>
            <a:endParaRPr lang="en-US" sz="2000" b="1" dirty="0"/>
          </a:p>
          <a:p>
            <a:pPr algn="r"/>
            <a:r>
              <a:rPr lang="en-US" sz="2000" b="1" dirty="0"/>
              <a:t>pre-trained</a:t>
            </a:r>
          </a:p>
          <a:p>
            <a:pPr algn="r"/>
            <a:r>
              <a:rPr lang="en-US" sz="2000" b="1" dirty="0"/>
              <a:t>CNN</a:t>
            </a:r>
          </a:p>
        </p:txBody>
      </p:sp>
    </p:spTree>
    <p:extLst>
      <p:ext uri="{BB962C8B-B14F-4D97-AF65-F5344CB8AC3E}">
        <p14:creationId xmlns:p14="http://schemas.microsoft.com/office/powerpoint/2010/main" val="96766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6A024-1454-4C6C-B454-C75B566E83E6}"/>
              </a:ext>
            </a:extLst>
          </p:cNvPr>
          <p:cNvSpPr txBox="1"/>
          <p:nvPr/>
        </p:nvSpPr>
        <p:spPr>
          <a:xfrm>
            <a:off x="1623" y="880401"/>
            <a:ext cx="4381586" cy="1477328"/>
          </a:xfrm>
          <a:prstGeom prst="rect">
            <a:avLst/>
          </a:prstGeom>
          <a:noFill/>
          <a:ln>
            <a:solidFill>
              <a:schemeClr val="accent6"/>
            </a:solidFill>
          </a:ln>
        </p:spPr>
        <p:txBody>
          <a:bodyPr wrap="square" rtlCol="0">
            <a:spAutoFit/>
          </a:bodyPr>
          <a:lstStyle/>
          <a:p>
            <a:r>
              <a:rPr lang="en-US" b="1" dirty="0" err="1"/>
              <a:t>MediumXception</a:t>
            </a:r>
            <a:r>
              <a:rPr lang="en-US" b="1" dirty="0"/>
              <a:t>(V1)</a:t>
            </a:r>
            <a:r>
              <a:rPr lang="en-US" dirty="0"/>
              <a:t>: True Accuracy </a:t>
            </a:r>
            <a:r>
              <a:rPr lang="en-US" b="1" dirty="0"/>
              <a:t>90.76%</a:t>
            </a:r>
          </a:p>
          <a:p>
            <a:pPr marL="285750" indent="-285750">
              <a:buFont typeface="Arial" panose="020B0604020202020204" pitchFamily="34" charset="0"/>
              <a:buChar char="•"/>
            </a:pPr>
            <a:r>
              <a:rPr lang="en-US" dirty="0"/>
              <a:t>True Positives:  41.54%</a:t>
            </a:r>
          </a:p>
          <a:p>
            <a:pPr marL="285750" indent="-285750">
              <a:buFont typeface="Arial" panose="020B0604020202020204" pitchFamily="34" charset="0"/>
              <a:buChar char="•"/>
            </a:pPr>
            <a:r>
              <a:rPr lang="en-US" dirty="0"/>
              <a:t>True Negatives: 49.23%</a:t>
            </a:r>
          </a:p>
          <a:p>
            <a:pPr marL="285750" indent="-285750">
              <a:buFont typeface="Arial" panose="020B0604020202020204" pitchFamily="34" charset="0"/>
              <a:buChar char="•"/>
            </a:pPr>
            <a:r>
              <a:rPr lang="en-US" dirty="0"/>
              <a:t>False Positives:  </a:t>
            </a:r>
            <a:r>
              <a:rPr lang="en-US" b="1" dirty="0">
                <a:solidFill>
                  <a:srgbClr val="C00000"/>
                </a:solidFill>
              </a:rPr>
              <a:t>6.92%</a:t>
            </a:r>
          </a:p>
          <a:p>
            <a:pPr marL="285750" indent="-285750">
              <a:buFont typeface="Arial" panose="020B0604020202020204" pitchFamily="34" charset="0"/>
              <a:buChar char="•"/>
            </a:pPr>
            <a:r>
              <a:rPr lang="en-US" dirty="0"/>
              <a:t>False Negatives: </a:t>
            </a:r>
            <a:r>
              <a:rPr lang="en-US" b="1" dirty="0">
                <a:solidFill>
                  <a:srgbClr val="C00000"/>
                </a:solidFill>
              </a:rPr>
              <a:t>2.31%</a:t>
            </a:r>
          </a:p>
        </p:txBody>
      </p:sp>
      <p:pic>
        <p:nvPicPr>
          <p:cNvPr id="5" name="Picture 4">
            <a:extLst>
              <a:ext uri="{FF2B5EF4-FFF2-40B4-BE49-F238E27FC236}">
                <a16:creationId xmlns:a16="http://schemas.microsoft.com/office/drawing/2014/main" id="{0CE18D47-1F39-4F29-8B7D-E4E0895BD225}"/>
              </a:ext>
            </a:extLst>
          </p:cNvPr>
          <p:cNvPicPr/>
          <p:nvPr/>
        </p:nvPicPr>
        <p:blipFill>
          <a:blip r:embed="rId3"/>
          <a:stretch>
            <a:fillRect/>
          </a:stretch>
        </p:blipFill>
        <p:spPr>
          <a:xfrm>
            <a:off x="3334715" y="2951773"/>
            <a:ext cx="5120916" cy="3654510"/>
          </a:xfrm>
          <a:prstGeom prst="rect">
            <a:avLst/>
          </a:prstGeom>
        </p:spPr>
      </p:pic>
      <p:sp>
        <p:nvSpPr>
          <p:cNvPr id="8" name="Arrow: Right 7">
            <a:extLst>
              <a:ext uri="{FF2B5EF4-FFF2-40B4-BE49-F238E27FC236}">
                <a16:creationId xmlns:a16="http://schemas.microsoft.com/office/drawing/2014/main" id="{EFA8CB8F-6B04-48A9-9697-AA1552ABE346}"/>
              </a:ext>
            </a:extLst>
          </p:cNvPr>
          <p:cNvSpPr/>
          <p:nvPr/>
        </p:nvSpPr>
        <p:spPr>
          <a:xfrm rot="20359771" flipH="1">
            <a:off x="7430838" y="2272673"/>
            <a:ext cx="1886425" cy="470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4542A8-F53E-48E0-BDEB-A0DF2547F7E4}"/>
              </a:ext>
            </a:extLst>
          </p:cNvPr>
          <p:cNvSpPr txBox="1"/>
          <p:nvPr/>
        </p:nvSpPr>
        <p:spPr>
          <a:xfrm>
            <a:off x="4383210" y="2582441"/>
            <a:ext cx="3025302" cy="369332"/>
          </a:xfrm>
          <a:prstGeom prst="rect">
            <a:avLst/>
          </a:prstGeom>
          <a:noFill/>
        </p:spPr>
        <p:txBody>
          <a:bodyPr wrap="square" rtlCol="0">
            <a:spAutoFit/>
          </a:bodyPr>
          <a:lstStyle/>
          <a:p>
            <a:r>
              <a:rPr lang="en-US" dirty="0"/>
              <a:t>Streamline1 Confusion Matrix</a:t>
            </a:r>
          </a:p>
        </p:txBody>
      </p:sp>
      <p:sp>
        <p:nvSpPr>
          <p:cNvPr id="7" name="Title 4">
            <a:extLst>
              <a:ext uri="{FF2B5EF4-FFF2-40B4-BE49-F238E27FC236}">
                <a16:creationId xmlns:a16="http://schemas.microsoft.com/office/drawing/2014/main" id="{2BB2DFCC-62E9-491B-B752-68A68F8A2961}"/>
              </a:ext>
            </a:extLst>
          </p:cNvPr>
          <p:cNvSpPr txBox="1">
            <a:spLocks/>
          </p:cNvSpPr>
          <p:nvPr/>
        </p:nvSpPr>
        <p:spPr>
          <a:xfrm>
            <a:off x="6975180" y="30598"/>
            <a:ext cx="5216820" cy="740584"/>
          </a:xfrm>
          <a:prstGeom prst="rect">
            <a:avLst/>
          </a:prstGeom>
          <a:ln>
            <a:solidFill>
              <a:schemeClr val="accent6"/>
            </a:solidFill>
          </a:ln>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True Accuracy</a:t>
            </a:r>
          </a:p>
          <a:p>
            <a:r>
              <a:rPr lang="en-US" sz="2000" dirty="0"/>
              <a:t>Comparing Versions</a:t>
            </a:r>
          </a:p>
        </p:txBody>
      </p:sp>
      <p:sp>
        <p:nvSpPr>
          <p:cNvPr id="4" name="TextBox 3">
            <a:extLst>
              <a:ext uri="{FF2B5EF4-FFF2-40B4-BE49-F238E27FC236}">
                <a16:creationId xmlns:a16="http://schemas.microsoft.com/office/drawing/2014/main" id="{4E9090CF-D27E-46C9-8D24-5BD48F7023E4}"/>
              </a:ext>
            </a:extLst>
          </p:cNvPr>
          <p:cNvSpPr txBox="1"/>
          <p:nvPr/>
        </p:nvSpPr>
        <p:spPr>
          <a:xfrm>
            <a:off x="8320391" y="886878"/>
            <a:ext cx="3871609" cy="1477328"/>
          </a:xfrm>
          <a:prstGeom prst="rect">
            <a:avLst/>
          </a:prstGeom>
          <a:solidFill>
            <a:srgbClr val="FFFFFF"/>
          </a:solidFill>
          <a:ln w="28575">
            <a:solidFill>
              <a:srgbClr val="00B050"/>
            </a:solidFill>
          </a:ln>
        </p:spPr>
        <p:txBody>
          <a:bodyPr wrap="square" rtlCol="0">
            <a:spAutoFit/>
          </a:bodyPr>
          <a:lstStyle/>
          <a:p>
            <a:r>
              <a:rPr lang="en-US" b="1" dirty="0"/>
              <a:t>Streamline1 (V3)</a:t>
            </a:r>
            <a:r>
              <a:rPr lang="en-US" dirty="0"/>
              <a:t>: True Accuracy </a:t>
            </a:r>
            <a:r>
              <a:rPr lang="en-US" b="1" dirty="0">
                <a:solidFill>
                  <a:schemeClr val="accent5">
                    <a:lumMod val="75000"/>
                  </a:schemeClr>
                </a:solidFill>
              </a:rPr>
              <a:t>94.66%</a:t>
            </a:r>
          </a:p>
          <a:p>
            <a:pPr marL="285750" indent="-285750">
              <a:buFont typeface="Arial" panose="020B0604020202020204" pitchFamily="34" charset="0"/>
              <a:buChar char="•"/>
            </a:pPr>
            <a:r>
              <a:rPr lang="en-US" dirty="0"/>
              <a:t>True Positives:  49.63%</a:t>
            </a:r>
          </a:p>
          <a:p>
            <a:pPr marL="285750" indent="-285750">
              <a:buFont typeface="Arial" panose="020B0604020202020204" pitchFamily="34" charset="0"/>
              <a:buChar char="•"/>
            </a:pPr>
            <a:r>
              <a:rPr lang="en-US" dirty="0"/>
              <a:t>True Negatives: 45.03%</a:t>
            </a:r>
          </a:p>
          <a:p>
            <a:pPr marL="285750" indent="-285750">
              <a:buFont typeface="Arial" panose="020B0604020202020204" pitchFamily="34" charset="0"/>
              <a:buChar char="•"/>
            </a:pPr>
            <a:r>
              <a:rPr lang="en-US" dirty="0"/>
              <a:t>False Positives:  </a:t>
            </a:r>
            <a:r>
              <a:rPr lang="en-US" b="1" dirty="0">
                <a:solidFill>
                  <a:srgbClr val="C00000"/>
                </a:solidFill>
              </a:rPr>
              <a:t>4.97%</a:t>
            </a:r>
          </a:p>
          <a:p>
            <a:pPr marL="285750" indent="-285750">
              <a:buFont typeface="Arial" panose="020B0604020202020204" pitchFamily="34" charset="0"/>
              <a:buChar char="•"/>
            </a:pPr>
            <a:r>
              <a:rPr lang="en-US" dirty="0"/>
              <a:t>False Negatives: </a:t>
            </a:r>
            <a:r>
              <a:rPr lang="en-US" b="1" dirty="0">
                <a:solidFill>
                  <a:srgbClr val="00B050"/>
                </a:solidFill>
              </a:rPr>
              <a:t>0.37%</a:t>
            </a:r>
          </a:p>
        </p:txBody>
      </p:sp>
      <p:sp>
        <p:nvSpPr>
          <p:cNvPr id="3" name="TextBox 2">
            <a:extLst>
              <a:ext uri="{FF2B5EF4-FFF2-40B4-BE49-F238E27FC236}">
                <a16:creationId xmlns:a16="http://schemas.microsoft.com/office/drawing/2014/main" id="{78A64B7E-D018-43C1-A369-AC252D74371A}"/>
              </a:ext>
            </a:extLst>
          </p:cNvPr>
          <p:cNvSpPr txBox="1"/>
          <p:nvPr/>
        </p:nvSpPr>
        <p:spPr>
          <a:xfrm>
            <a:off x="4252035" y="880401"/>
            <a:ext cx="4062916" cy="1477328"/>
          </a:xfrm>
          <a:prstGeom prst="rect">
            <a:avLst/>
          </a:prstGeom>
          <a:solidFill>
            <a:srgbClr val="FFFFFF"/>
          </a:solidFill>
          <a:ln>
            <a:solidFill>
              <a:schemeClr val="accent6"/>
            </a:solidFill>
          </a:ln>
        </p:spPr>
        <p:txBody>
          <a:bodyPr wrap="square" rtlCol="0">
            <a:spAutoFit/>
          </a:bodyPr>
          <a:lstStyle/>
          <a:p>
            <a:r>
              <a:rPr lang="en-US" b="1" dirty="0" err="1"/>
              <a:t>LargeXception</a:t>
            </a:r>
            <a:r>
              <a:rPr lang="en-US" b="1" dirty="0"/>
              <a:t> (V2)</a:t>
            </a:r>
            <a:r>
              <a:rPr lang="en-US" dirty="0"/>
              <a:t>: True Accuracy </a:t>
            </a:r>
            <a:r>
              <a:rPr lang="en-US" b="1" dirty="0"/>
              <a:t>93.49%</a:t>
            </a:r>
          </a:p>
          <a:p>
            <a:pPr marL="285750" indent="-285750">
              <a:buFont typeface="Arial" panose="020B0604020202020204" pitchFamily="34" charset="0"/>
              <a:buChar char="•"/>
            </a:pPr>
            <a:r>
              <a:rPr lang="en-US" dirty="0"/>
              <a:t>True Positives:  49.1%</a:t>
            </a:r>
          </a:p>
          <a:p>
            <a:pPr marL="285750" indent="-285750">
              <a:buFont typeface="Arial" panose="020B0604020202020204" pitchFamily="34" charset="0"/>
              <a:buChar char="•"/>
            </a:pPr>
            <a:r>
              <a:rPr lang="en-US" dirty="0"/>
              <a:t>True Negatives: 44.4%</a:t>
            </a:r>
          </a:p>
          <a:p>
            <a:pPr marL="285750" indent="-285750">
              <a:buFont typeface="Arial" panose="020B0604020202020204" pitchFamily="34" charset="0"/>
              <a:buChar char="•"/>
            </a:pPr>
            <a:r>
              <a:rPr lang="en-US" dirty="0"/>
              <a:t>False Positives:  </a:t>
            </a:r>
            <a:r>
              <a:rPr lang="en-US" b="1" dirty="0">
                <a:solidFill>
                  <a:srgbClr val="C00000"/>
                </a:solidFill>
              </a:rPr>
              <a:t>5.6%</a:t>
            </a:r>
          </a:p>
          <a:p>
            <a:pPr marL="285750" indent="-285750">
              <a:buFont typeface="Arial" panose="020B0604020202020204" pitchFamily="34" charset="0"/>
              <a:buChar char="•"/>
            </a:pPr>
            <a:r>
              <a:rPr lang="en-US" dirty="0"/>
              <a:t>False Negatives: 0.9%</a:t>
            </a:r>
          </a:p>
        </p:txBody>
      </p:sp>
    </p:spTree>
    <p:extLst>
      <p:ext uri="{BB962C8B-B14F-4D97-AF65-F5344CB8AC3E}">
        <p14:creationId xmlns:p14="http://schemas.microsoft.com/office/powerpoint/2010/main" val="2854860726"/>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E2D894-9887-4C6E-B664-EB7E082F3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2A67AA4-7A39-4D54-84CA-5821BEF7F7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2647</TotalTime>
  <Words>2448</Words>
  <Application>Microsoft Office PowerPoint</Application>
  <PresentationFormat>Widescreen</PresentationFormat>
  <Paragraphs>161</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Courier New</vt:lpstr>
      <vt:lpstr>Gill Sans MT</vt:lpstr>
      <vt:lpstr>Gill Sans Nova Light</vt:lpstr>
      <vt:lpstr>Helvetica Light</vt:lpstr>
      <vt:lpstr>Symbol</vt:lpstr>
      <vt:lpstr>Office Theme</vt:lpstr>
      <vt:lpstr>PowerPoint Presentation</vt:lpstr>
      <vt:lpstr>PowerPoint Presentation</vt:lpstr>
      <vt:lpstr>PowerPoint Presentation</vt:lpstr>
      <vt:lpstr>PowerPoint Presentation</vt:lpstr>
      <vt:lpstr>GETTING  THE DATA </vt:lpstr>
      <vt:lpstr>PowerPoint Presentation</vt:lpstr>
      <vt:lpstr>PowerPoint Presentation</vt:lpstr>
      <vt:lpstr>PowerPoint Presentation</vt:lpstr>
      <vt:lpstr>PowerPoint Presentation</vt:lpstr>
      <vt:lpstr>PowerPoint Presentation</vt:lpstr>
      <vt:lpstr>Early Wildfire Detection System Solution Architecture</vt:lpstr>
      <vt:lpstr>PowerPoint Presentation</vt:lpstr>
      <vt:lpstr>Thanks!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WILDFIRE DETECTION</dc:title>
  <dc:creator>Margaret Thorpe</dc:creator>
  <cp:lastModifiedBy>Margaret Thorpe</cp:lastModifiedBy>
  <cp:revision>165</cp:revision>
  <dcterms:created xsi:type="dcterms:W3CDTF">2021-06-03T21:39:19Z</dcterms:created>
  <dcterms:modified xsi:type="dcterms:W3CDTF">2021-06-10T01:16:48Z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